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6858000" cx="12192000"/>
  <p:notesSz cx="6858000" cy="9144000"/>
  <p:embeddedFontLst>
    <p:embeddedFont>
      <p:font typeface="Corbel"/>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81">
          <p15:clr>
            <a:srgbClr val="A4A3A4"/>
          </p15:clr>
        </p15:guide>
        <p15:guide id="2" pos="3840">
          <p15:clr>
            <a:srgbClr val="A4A3A4"/>
          </p15:clr>
        </p15:guide>
      </p15:sldGuideLst>
    </p:ext>
    <p:ext uri="http://customooxmlschemas.google.com/">
      <go:slidesCustomData xmlns:go="http://customooxmlschemas.google.com/" r:id="rId51" roundtripDataSignature="AMtx7miDfnq877bltYfAFsno29BUWw03l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Toby Meierbachto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906836-DB70-4D31-A2B2-5BB3BC66E0C5}">
  <a:tblStyle styleId="{DC906836-DB70-4D31-A2B2-5BB3BC66E0C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81"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Corbel-bold.fntdata"/><Relationship Id="rId47" Type="http://schemas.openxmlformats.org/officeDocument/2006/relationships/font" Target="fonts/Corbel-regular.fntdata"/><Relationship Id="rId49" Type="http://schemas.openxmlformats.org/officeDocument/2006/relationships/font" Target="fonts/Corbel-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customschemas.google.com/relationships/presentationmetadata" Target="metadata"/><Relationship Id="rId50" Type="http://schemas.openxmlformats.org/officeDocument/2006/relationships/font" Target="fonts/Corbel-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1-06T13:21:44.306">
    <p:pos x="6000" y="0"/>
    <p:text>Open to other opinions, but if we want to focus more time on hands-on activities and reduce the time spent on the ppt, it might be ok if we remove this example? I would find it more compelling if we had updating wind speeds on the background images, since that better demonstrates our data?</p:text>
    <p:extLst>
      <p:ext uri="{C676402C-5697-4E1C-873F-D02D1690AC5C}">
        <p15:threadingInfo timeZoneBias="0"/>
      </p:ext>
      <p:ext uri="http://customooxmlschemas.google.com/">
        <go:slidesCustomData xmlns:go="http://customooxmlschemas.google.com/" commentPostId="AAAAmxFhf_U"/>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navy.mil/view_image.asp?id=12429"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navy.mil/view_image.asp?id=12429"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b1f44fe33b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g1b1f44fe33b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g1b1f44fe33b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b1f44fe33b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g1b1f44fe33b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g1b1f44fe33b_0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b1f44fe33b_0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g1b1f44fe33b_0_1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g1b1f44fe33b_0_1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b1f44fe33b_0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g1b1f44fe33b_0_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Information from https://www.nifc.gov/about-us/what-is-nifc/remote-automatic-weather-stations#:~:text=These%20stations%20monitor%20the%20weather,providing%20information%20for%20research%20applications.</a:t>
            </a:r>
            <a:endParaRPr/>
          </a:p>
        </p:txBody>
      </p:sp>
      <p:sp>
        <p:nvSpPr>
          <p:cNvPr id="280" name="Google Shape;280;g1b1f44fe33b_0_2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b1f44fe33b_0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1b1f44fe33b_0_2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g1b1f44fe33b_0_2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b1f44fe33b_0_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g1b1f44fe33b_0_2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Information from</a:t>
            </a:r>
            <a:endParaRPr/>
          </a:p>
          <a:p>
            <a:pPr indent="0" lvl="0" marL="0" rtl="0" algn="l">
              <a:lnSpc>
                <a:spcPct val="100000"/>
              </a:lnSpc>
              <a:spcBef>
                <a:spcPts val="0"/>
              </a:spcBef>
              <a:spcAft>
                <a:spcPts val="0"/>
              </a:spcAft>
              <a:buSzPts val="1400"/>
              <a:buNone/>
            </a:pPr>
            <a:r>
              <a:rPr lang="en-US"/>
              <a:t>https://www.usgs.gov/mission-areas/water-resources/science/streamgaging-basics</a:t>
            </a:r>
            <a:endParaRPr/>
          </a:p>
        </p:txBody>
      </p:sp>
      <p:sp>
        <p:nvSpPr>
          <p:cNvPr id="300" name="Google Shape;300;g1b1f44fe33b_0_2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b1f44fe33b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g1b1f44fe33b_0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g1b1f44fe33b_0_2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b1f44fe33b_0_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g1b1f44fe33b_0_2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Information from</a:t>
            </a:r>
            <a:endParaRPr/>
          </a:p>
          <a:p>
            <a:pPr indent="0" lvl="0" marL="0" rtl="0" algn="l">
              <a:lnSpc>
                <a:spcPct val="100000"/>
              </a:lnSpc>
              <a:spcBef>
                <a:spcPts val="0"/>
              </a:spcBef>
              <a:spcAft>
                <a:spcPts val="0"/>
              </a:spcAft>
              <a:buSzPts val="1400"/>
              <a:buNone/>
            </a:pPr>
            <a:r>
              <a:rPr lang="en-US"/>
              <a:t>https://coagmet.colostate.edu/</a:t>
            </a:r>
            <a:endParaRPr/>
          </a:p>
        </p:txBody>
      </p:sp>
      <p:sp>
        <p:nvSpPr>
          <p:cNvPr id="320" name="Google Shape;320;g1b1f44fe33b_0_2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b1f44fe33b_0_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g1b1f44fe33b_0_3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Image from</a:t>
            </a:r>
            <a:endParaRPr/>
          </a:p>
          <a:p>
            <a:pPr indent="0" lvl="0" marL="0" rtl="0" algn="l">
              <a:lnSpc>
                <a:spcPct val="100000"/>
              </a:lnSpc>
              <a:spcBef>
                <a:spcPts val="0"/>
              </a:spcBef>
              <a:spcAft>
                <a:spcPts val="0"/>
              </a:spcAft>
              <a:buSzPts val="1400"/>
              <a:buNone/>
            </a:pPr>
            <a:r>
              <a:rPr lang="en-US"/>
              <a:t>https://www.mtavalanche.com/index.php/images/22/rimed-weather-station-sawtelle-peak</a:t>
            </a:r>
            <a:endParaRPr/>
          </a:p>
        </p:txBody>
      </p:sp>
      <p:sp>
        <p:nvSpPr>
          <p:cNvPr id="330" name="Google Shape;330;g1b1f44fe33b_0_3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b1f44fe33b_0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g1b1f44fe33b_0_3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Image from https://www.mesonet.ttu.edu/</a:t>
            </a:r>
            <a:endParaRPr/>
          </a:p>
        </p:txBody>
      </p:sp>
      <p:sp>
        <p:nvSpPr>
          <p:cNvPr id="340" name="Google Shape;340;g1b1f44fe33b_0_3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b="0" i="0" lang="en-US" sz="1200">
                <a:solidFill>
                  <a:schemeClr val="dk1"/>
                </a:solidFill>
                <a:latin typeface="Calibri"/>
                <a:ea typeface="Calibri"/>
                <a:cs typeface="Calibri"/>
                <a:sym typeface="Calibri"/>
              </a:rPr>
              <a:t>U.S. Navy photo by Machinery Repairman 2nd Class Jerry Neblett. - This image was released by the United States Navy with the ID </a:t>
            </a:r>
            <a:r>
              <a:rPr b="0" i="0" lang="en-US" sz="1200" u="sng" strike="noStrike">
                <a:solidFill>
                  <a:schemeClr val="dk1"/>
                </a:solidFill>
                <a:latin typeface="Calibri"/>
                <a:ea typeface="Calibri"/>
                <a:cs typeface="Calibri"/>
                <a:sym typeface="Calibri"/>
                <a:hlinkClick r:id="rId2">
                  <a:extLst>
                    <a:ext uri="{A12FA001-AC4F-418D-AE19-62706E023703}">
                      <ahyp:hlinkClr val="tx"/>
                    </a:ext>
                  </a:extLst>
                </a:hlinkClick>
              </a:rPr>
              <a:t>040306-N-0000X-004</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Calibri"/>
              <a:buNone/>
            </a:pPr>
            <a:r>
              <a:rPr lang="en-US"/>
              <a:t>https://www.ncei.noaa.gov/maps/radar/</a:t>
            </a:r>
            <a:endParaRPr/>
          </a:p>
        </p:txBody>
      </p:sp>
      <p:sp>
        <p:nvSpPr>
          <p:cNvPr id="173" name="Google Shape;17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b1f44fe33b_0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1b1f44fe33b_0_2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g1b1f44fe33b_0_2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b1f44fe33b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g1b1f44fe33b_0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g1b1f44fe33b_0_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b1f44fe33b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g1b1f44fe33b_0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g1b1f44fe33b_0_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b1f44fe33b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g1b1f44fe33b_0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8" name="Google Shape;388;g1b1f44fe33b_0_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b1f44fe33b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g1b1f44fe33b_0_1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3" name="Google Shape;413;g1b1f44fe33b_0_1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80baedb472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g180baedb472_1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9" name="Google Shape;439;g180baedb472_1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b1f44fe33b_2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b1f44fe33b_2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g1b1f44fe33b_2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c806f053c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c806f053c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g1c806f053c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b1f44fe33b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b1f44fe33b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Break out and have participants go to explore </a:t>
            </a:r>
            <a:endParaRPr/>
          </a:p>
        </p:txBody>
      </p:sp>
      <p:sp>
        <p:nvSpPr>
          <p:cNvPr id="466" name="Google Shape;466;g1b1f44fe33b_1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b1f44fe33b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b1f44fe33b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g1b1f44fe33b_1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adde90c4c4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adde90c4c4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1adde90c4c4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b1f44fe33b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b1f44fe33b_1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g1b1f44fe33b_1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b1f44fe33b_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b1f44fe33b_1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g1b1f44fe33b_1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b1f44fe33b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b1f44fe33b_1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g1b1f44fe33b_1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adde90c4c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adde90c4c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g1adde90c4c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https://youtu.be/TxTfNTYKsiA?t=12</a:t>
            </a:r>
            <a:endParaRPr/>
          </a:p>
          <a:p>
            <a:pPr indent="0" lvl="0" marL="0" rtl="0" algn="l">
              <a:lnSpc>
                <a:spcPct val="100000"/>
              </a:lnSpc>
              <a:spcBef>
                <a:spcPts val="0"/>
              </a:spcBef>
              <a:spcAft>
                <a:spcPts val="0"/>
              </a:spcAft>
              <a:buSzPts val="1400"/>
              <a:buNone/>
            </a:pPr>
            <a:r>
              <a:rPr lang="en-US"/>
              <a:t>https://abcnews.go.com/US/derecho-turns-skies-green/story?id=86336580</a:t>
            </a:r>
            <a:endParaRPr/>
          </a:p>
          <a:p>
            <a:pPr indent="0" lvl="0" marL="0" rtl="0" algn="l">
              <a:lnSpc>
                <a:spcPct val="100000"/>
              </a:lnSpc>
              <a:spcBef>
                <a:spcPts val="0"/>
              </a:spcBef>
              <a:spcAft>
                <a:spcPts val="0"/>
              </a:spcAft>
              <a:buSzPts val="1400"/>
              <a:buNone/>
            </a:pPr>
            <a:r>
              <a:t/>
            </a:r>
            <a:endParaRPr/>
          </a:p>
        </p:txBody>
      </p:sp>
      <p:sp>
        <p:nvSpPr>
          <p:cNvPr id="517" name="Google Shape;51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https://synoptic.maps.arcgis.com/apps/mapviewer/index.html?webmap=fb10afade04e47eaa2372a69c439433f</a:t>
            </a:r>
            <a:endParaRPr/>
          </a:p>
          <a:p>
            <a:pPr indent="0" lvl="0" marL="0" rtl="0" algn="l">
              <a:lnSpc>
                <a:spcPct val="100000"/>
              </a:lnSpc>
              <a:spcBef>
                <a:spcPts val="0"/>
              </a:spcBef>
              <a:spcAft>
                <a:spcPts val="0"/>
              </a:spcAft>
              <a:buSzPts val="1400"/>
              <a:buNone/>
            </a:pPr>
            <a:r>
              <a:t/>
            </a:r>
            <a:endParaRPr/>
          </a:p>
        </p:txBody>
      </p:sp>
      <p:sp>
        <p:nvSpPr>
          <p:cNvPr id="526" name="Google Shape;526;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https://synoptic.maps.arcgis.com/apps/mapviewer/index.html?webmap=fb10afade04e47eaa2372a69c439433f</a:t>
            </a:r>
            <a:endParaRPr/>
          </a:p>
          <a:p>
            <a:pPr indent="0" lvl="0" marL="0" rtl="0" algn="l">
              <a:lnSpc>
                <a:spcPct val="100000"/>
              </a:lnSpc>
              <a:spcBef>
                <a:spcPts val="0"/>
              </a:spcBef>
              <a:spcAft>
                <a:spcPts val="0"/>
              </a:spcAft>
              <a:buSzPts val="1400"/>
              <a:buNone/>
            </a:pPr>
            <a:r>
              <a:t/>
            </a:r>
            <a:endParaRPr/>
          </a:p>
        </p:txBody>
      </p:sp>
      <p:sp>
        <p:nvSpPr>
          <p:cNvPr id="536" name="Google Shape;53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5" name="Google Shape;545;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https://synoptic.maps.arcgis.com/apps/mapviewer/index.html?webmap=fb10afade04e47eaa2372a69c439433f</a:t>
            </a:r>
            <a:endParaRPr/>
          </a:p>
          <a:p>
            <a:pPr indent="0" lvl="0" marL="0" rtl="0" algn="l">
              <a:lnSpc>
                <a:spcPct val="100000"/>
              </a:lnSpc>
              <a:spcBef>
                <a:spcPts val="0"/>
              </a:spcBef>
              <a:spcAft>
                <a:spcPts val="0"/>
              </a:spcAft>
              <a:buSzPts val="1400"/>
              <a:buNone/>
            </a:pPr>
            <a:r>
              <a:t/>
            </a:r>
            <a:endParaRPr/>
          </a:p>
        </p:txBody>
      </p:sp>
      <p:sp>
        <p:nvSpPr>
          <p:cNvPr id="546" name="Google Shape;546;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https://synoptic.maps.arcgis.com/apps/mapviewer/index.html?webmap=fb10afade04e47eaa2372a69c439433f</a:t>
            </a:r>
            <a:endParaRPr/>
          </a:p>
          <a:p>
            <a:pPr indent="0" lvl="0" marL="0" rtl="0" algn="l">
              <a:lnSpc>
                <a:spcPct val="100000"/>
              </a:lnSpc>
              <a:spcBef>
                <a:spcPts val="0"/>
              </a:spcBef>
              <a:spcAft>
                <a:spcPts val="0"/>
              </a:spcAft>
              <a:buSzPts val="1400"/>
              <a:buNone/>
            </a:pPr>
            <a:r>
              <a:t/>
            </a:r>
            <a:endParaRPr/>
          </a:p>
        </p:txBody>
      </p:sp>
      <p:sp>
        <p:nvSpPr>
          <p:cNvPr id="556" name="Google Shape;55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b1f44fe33b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g1b1f44fe33b_0_2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6" name="Google Shape;566;g1b1f44fe33b_0_2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adde90c4c4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adde90c4c4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1adde90c4c4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c81e55a43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b="0" i="0" lang="en-US" sz="1200">
                <a:solidFill>
                  <a:schemeClr val="dk1"/>
                </a:solidFill>
                <a:latin typeface="Calibri"/>
                <a:ea typeface="Calibri"/>
                <a:cs typeface="Calibri"/>
                <a:sym typeface="Calibri"/>
              </a:rPr>
              <a:t>U.S. Navy photo by Machinery Repairman 2nd Class Jerry Neblett. - This image was released by the United States Navy with the ID </a:t>
            </a:r>
            <a:r>
              <a:rPr b="0" i="0" lang="en-US" sz="1200" u="sng" strike="noStrike">
                <a:solidFill>
                  <a:schemeClr val="dk1"/>
                </a:solidFill>
                <a:latin typeface="Calibri"/>
                <a:ea typeface="Calibri"/>
                <a:cs typeface="Calibri"/>
                <a:sym typeface="Calibri"/>
                <a:hlinkClick r:id="rId2">
                  <a:extLst>
                    <a:ext uri="{A12FA001-AC4F-418D-AE19-62706E023703}">
                      <ahyp:hlinkClr val="tx"/>
                    </a:ext>
                  </a:extLst>
                </a:hlinkClick>
              </a:rPr>
              <a:t>040306-N-0000X-004</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Calibri"/>
              <a:buNone/>
            </a:pPr>
            <a:r>
              <a:rPr lang="en-US"/>
              <a:t>https://www.ncei.noaa.gov/maps/radar/</a:t>
            </a:r>
            <a:endParaRPr/>
          </a:p>
        </p:txBody>
      </p:sp>
      <p:sp>
        <p:nvSpPr>
          <p:cNvPr id="199" name="Google Shape;199;g1c81e55a43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NBC Nightly News clip on Baltimore Water Taxi Accident </a:t>
            </a:r>
            <a:endParaRPr/>
          </a:p>
        </p:txBody>
      </p:sp>
      <p:sp>
        <p:nvSpPr>
          <p:cNvPr id="210" name="Google Shape;21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b1f44fe33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g1b1f44fe33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g1b1f44fe33b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b1f44fe33b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g1b1f44fe33b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g1b1f44fe33b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b1f44fe33b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g1b1f44fe33b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g1b1f44fe33b_0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pic>
        <p:nvPicPr>
          <p:cNvPr id="16" name="Google Shape;16;p3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7" name="Google Shape;17;p3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 name="Google Shape;21;p32"/>
          <p:cNvPicPr preferRelativeResize="0"/>
          <p:nvPr/>
        </p:nvPicPr>
        <p:blipFill rotWithShape="1">
          <a:blip r:embed="rId3">
            <a:alphaModFix/>
          </a:blip>
          <a:srcRect b="0" l="0" r="0" t="0"/>
          <a:stretch/>
        </p:blipFill>
        <p:spPr>
          <a:xfrm>
            <a:off x="1965951" y="886963"/>
            <a:ext cx="8260097" cy="254203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2_Title slide 2">
    <p:spTree>
      <p:nvGrpSpPr>
        <p:cNvPr id="57" name="Shape 57"/>
        <p:cNvGrpSpPr/>
        <p:nvPr/>
      </p:nvGrpSpPr>
      <p:grpSpPr>
        <a:xfrm>
          <a:off x="0" y="0"/>
          <a:ext cx="0" cy="0"/>
          <a:chOff x="0" y="0"/>
          <a:chExt cx="0" cy="0"/>
        </a:xfrm>
      </p:grpSpPr>
      <p:sp>
        <p:nvSpPr>
          <p:cNvPr id="58" name="Google Shape;58;p40"/>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40"/>
          <p:cNvSpPr txBox="1"/>
          <p:nvPr>
            <p:ph type="title"/>
          </p:nvPr>
        </p:nvSpPr>
        <p:spPr>
          <a:xfrm>
            <a:off x="552233" y="3256100"/>
            <a:ext cx="10942000" cy="1274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1"/>
              </a:buClr>
              <a:buSzPts val="4200"/>
              <a:buFont typeface="Calibri"/>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p:txBody>
      </p:sp>
      <p:sp>
        <p:nvSpPr>
          <p:cNvPr id="60" name="Google Shape;60;p40"/>
          <p:cNvSpPr txBox="1"/>
          <p:nvPr>
            <p:ph idx="1" type="subTitle"/>
          </p:nvPr>
        </p:nvSpPr>
        <p:spPr>
          <a:xfrm>
            <a:off x="3514900" y="4895583"/>
            <a:ext cx="5393600" cy="9612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800"/>
            </a:lvl1pPr>
            <a:lvl2pPr lvl="1" algn="ctr">
              <a:lnSpc>
                <a:spcPct val="100000"/>
              </a:lnSpc>
              <a:spcBef>
                <a:spcPts val="0"/>
              </a:spcBef>
              <a:spcAft>
                <a:spcPts val="0"/>
              </a:spcAft>
              <a:buClr>
                <a:schemeClr val="dk1"/>
              </a:buClr>
              <a:buSzPts val="2100"/>
              <a:buNone/>
              <a:defRPr sz="2800"/>
            </a:lvl2pPr>
            <a:lvl3pPr lvl="2" algn="ctr">
              <a:lnSpc>
                <a:spcPct val="100000"/>
              </a:lnSpc>
              <a:spcBef>
                <a:spcPts val="0"/>
              </a:spcBef>
              <a:spcAft>
                <a:spcPts val="0"/>
              </a:spcAft>
              <a:buClr>
                <a:schemeClr val="dk1"/>
              </a:buClr>
              <a:buSzPts val="2100"/>
              <a:buNone/>
              <a:defRPr sz="2800"/>
            </a:lvl3pPr>
            <a:lvl4pPr lvl="3" algn="ctr">
              <a:lnSpc>
                <a:spcPct val="100000"/>
              </a:lnSpc>
              <a:spcBef>
                <a:spcPts val="0"/>
              </a:spcBef>
              <a:spcAft>
                <a:spcPts val="0"/>
              </a:spcAft>
              <a:buClr>
                <a:schemeClr val="dk1"/>
              </a:buClr>
              <a:buSzPts val="2100"/>
              <a:buNone/>
              <a:defRPr sz="2800"/>
            </a:lvl4pPr>
            <a:lvl5pPr lvl="4" algn="ctr">
              <a:lnSpc>
                <a:spcPct val="100000"/>
              </a:lnSpc>
              <a:spcBef>
                <a:spcPts val="0"/>
              </a:spcBef>
              <a:spcAft>
                <a:spcPts val="0"/>
              </a:spcAft>
              <a:buClr>
                <a:schemeClr val="dk1"/>
              </a:buClr>
              <a:buSzPts val="2100"/>
              <a:buNone/>
              <a:defRPr sz="2800"/>
            </a:lvl5pPr>
            <a:lvl6pPr lvl="5" algn="ctr">
              <a:lnSpc>
                <a:spcPct val="100000"/>
              </a:lnSpc>
              <a:spcBef>
                <a:spcPts val="0"/>
              </a:spcBef>
              <a:spcAft>
                <a:spcPts val="0"/>
              </a:spcAft>
              <a:buClr>
                <a:schemeClr val="dk1"/>
              </a:buClr>
              <a:buSzPts val="2100"/>
              <a:buNone/>
              <a:defRPr sz="2800"/>
            </a:lvl6pPr>
            <a:lvl7pPr lvl="6" algn="ctr">
              <a:lnSpc>
                <a:spcPct val="100000"/>
              </a:lnSpc>
              <a:spcBef>
                <a:spcPts val="0"/>
              </a:spcBef>
              <a:spcAft>
                <a:spcPts val="0"/>
              </a:spcAft>
              <a:buClr>
                <a:schemeClr val="dk1"/>
              </a:buClr>
              <a:buSzPts val="2100"/>
              <a:buNone/>
              <a:defRPr sz="2800"/>
            </a:lvl7pPr>
            <a:lvl8pPr lvl="7" algn="ctr">
              <a:lnSpc>
                <a:spcPct val="100000"/>
              </a:lnSpc>
              <a:spcBef>
                <a:spcPts val="0"/>
              </a:spcBef>
              <a:spcAft>
                <a:spcPts val="0"/>
              </a:spcAft>
              <a:buClr>
                <a:schemeClr val="dk1"/>
              </a:buClr>
              <a:buSzPts val="2100"/>
              <a:buNone/>
              <a:defRPr sz="2800"/>
            </a:lvl8pPr>
            <a:lvl9pPr lvl="8" algn="ctr">
              <a:lnSpc>
                <a:spcPct val="100000"/>
              </a:lnSpc>
              <a:spcBef>
                <a:spcPts val="0"/>
              </a:spcBef>
              <a:spcAft>
                <a:spcPts val="0"/>
              </a:spcAft>
              <a:buClr>
                <a:schemeClr val="dk1"/>
              </a:buClr>
              <a:buSzPts val="2100"/>
              <a:buNone/>
              <a:defRPr sz="2800"/>
            </a:lvl9pPr>
          </a:lstStyle>
          <a:p/>
        </p:txBody>
      </p:sp>
      <p:sp>
        <p:nvSpPr>
          <p:cNvPr id="61" name="Google Shape;61;p40"/>
          <p:cNvSpPr/>
          <p:nvPr/>
        </p:nvSpPr>
        <p:spPr>
          <a:xfrm>
            <a:off x="-17600" y="-14400"/>
            <a:ext cx="12227200" cy="141200"/>
          </a:xfrm>
          <a:prstGeom prst="rect">
            <a:avLst/>
          </a:prstGeom>
          <a:solidFill>
            <a:srgbClr val="204893"/>
          </a:solidFill>
          <a:ln cap="flat" cmpd="sng" w="9525">
            <a:solidFill>
              <a:srgbClr val="204893"/>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pic>
        <p:nvPicPr>
          <p:cNvPr id="62" name="Google Shape;62;p40"/>
          <p:cNvPicPr preferRelativeResize="0"/>
          <p:nvPr/>
        </p:nvPicPr>
        <p:blipFill rotWithShape="1">
          <a:blip r:embed="rId2">
            <a:alphaModFix/>
          </a:blip>
          <a:srcRect b="0" l="0" r="0" t="0"/>
          <a:stretch/>
        </p:blipFill>
        <p:spPr>
          <a:xfrm>
            <a:off x="2201037" y="764526"/>
            <a:ext cx="7789923" cy="2396325"/>
          </a:xfrm>
          <a:prstGeom prst="rect">
            <a:avLst/>
          </a:prstGeom>
          <a:noFill/>
          <a:ln>
            <a:noFill/>
          </a:ln>
        </p:spPr>
      </p:pic>
      <p:sp>
        <p:nvSpPr>
          <p:cNvPr id="63" name="Google Shape;63;p40"/>
          <p:cNvSpPr/>
          <p:nvPr/>
        </p:nvSpPr>
        <p:spPr>
          <a:xfrm>
            <a:off x="-12833" y="6575467"/>
            <a:ext cx="12204800" cy="282400"/>
          </a:xfrm>
          <a:prstGeom prst="rect">
            <a:avLst/>
          </a:prstGeom>
          <a:solidFill>
            <a:srgbClr val="204893"/>
          </a:solidFill>
          <a:ln cap="flat" cmpd="sng" w="9525">
            <a:solidFill>
              <a:srgbClr val="204893"/>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67" u="none" cap="none" strike="noStrike">
              <a:solidFill>
                <a:srgbClr val="000000"/>
              </a:solidFill>
              <a:latin typeface="Arial"/>
              <a:ea typeface="Arial"/>
              <a:cs typeface="Arial"/>
              <a:sym typeface="Arial"/>
            </a:endParaRPr>
          </a:p>
        </p:txBody>
      </p:sp>
      <p:sp>
        <p:nvSpPr>
          <p:cNvPr id="64" name="Google Shape;64;p40"/>
          <p:cNvSpPr/>
          <p:nvPr/>
        </p:nvSpPr>
        <p:spPr>
          <a:xfrm>
            <a:off x="-6433" y="6434267"/>
            <a:ext cx="12192000" cy="141200"/>
          </a:xfrm>
          <a:prstGeom prst="rect">
            <a:avLst/>
          </a:prstGeom>
          <a:solidFill>
            <a:srgbClr val="75C1E0"/>
          </a:solidFill>
          <a:ln cap="flat" cmpd="sng" w="9525">
            <a:solidFill>
              <a:srgbClr val="75C1E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67"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x">
  <p:cSld name="TITLE_AND_BODY">
    <p:spTree>
      <p:nvGrpSpPr>
        <p:cNvPr id="65" name="Shape 65"/>
        <p:cNvGrpSpPr/>
        <p:nvPr/>
      </p:nvGrpSpPr>
      <p:grpSpPr>
        <a:xfrm>
          <a:off x="0" y="0"/>
          <a:ext cx="0" cy="0"/>
          <a:chOff x="0" y="0"/>
          <a:chExt cx="0" cy="0"/>
        </a:xfrm>
      </p:grpSpPr>
      <p:sp>
        <p:nvSpPr>
          <p:cNvPr id="66" name="Google Shape;66;p41"/>
          <p:cNvSpPr txBox="1"/>
          <p:nvPr>
            <p:ph type="title"/>
          </p:nvPr>
        </p:nvSpPr>
        <p:spPr>
          <a:xfrm>
            <a:off x="415600" y="457117"/>
            <a:ext cx="113608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41"/>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Char char="●"/>
              <a:defRPr/>
            </a:lvl1pPr>
            <a:lvl2pPr indent="-317500" lvl="1" marL="914400" algn="l">
              <a:lnSpc>
                <a:spcPct val="115000"/>
              </a:lnSpc>
              <a:spcBef>
                <a:spcPts val="0"/>
              </a:spcBef>
              <a:spcAft>
                <a:spcPts val="0"/>
              </a:spcAft>
              <a:buClr>
                <a:schemeClr val="dk1"/>
              </a:buClr>
              <a:buSzPts val="1400"/>
              <a:buChar char="○"/>
              <a:defRPr/>
            </a:lvl2pPr>
            <a:lvl3pPr indent="-317500" lvl="2" marL="1371600" algn="l">
              <a:lnSpc>
                <a:spcPct val="115000"/>
              </a:lnSpc>
              <a:spcBef>
                <a:spcPts val="0"/>
              </a:spcBef>
              <a:spcAft>
                <a:spcPts val="0"/>
              </a:spcAft>
              <a:buClr>
                <a:schemeClr val="dk1"/>
              </a:buClr>
              <a:buSzPts val="1400"/>
              <a:buChar char="■"/>
              <a:defRPr/>
            </a:lvl3pPr>
            <a:lvl4pPr indent="-317500" lvl="3" marL="1828800" algn="l">
              <a:lnSpc>
                <a:spcPct val="115000"/>
              </a:lnSpc>
              <a:spcBef>
                <a:spcPts val="0"/>
              </a:spcBef>
              <a:spcAft>
                <a:spcPts val="0"/>
              </a:spcAft>
              <a:buClr>
                <a:schemeClr val="dk1"/>
              </a:buClr>
              <a:buSzPts val="1400"/>
              <a:buChar char="●"/>
              <a:defRPr/>
            </a:lvl4pPr>
            <a:lvl5pPr indent="-317500" lvl="4" marL="2286000" algn="l">
              <a:lnSpc>
                <a:spcPct val="115000"/>
              </a:lnSpc>
              <a:spcBef>
                <a:spcPts val="0"/>
              </a:spcBef>
              <a:spcAft>
                <a:spcPts val="0"/>
              </a:spcAft>
              <a:buClr>
                <a:schemeClr val="dk1"/>
              </a:buClr>
              <a:buSzPts val="1400"/>
              <a:buChar char="○"/>
              <a:defRPr/>
            </a:lvl5pPr>
            <a:lvl6pPr indent="-317500" lvl="5" marL="2743200" algn="l">
              <a:lnSpc>
                <a:spcPct val="115000"/>
              </a:lnSpc>
              <a:spcBef>
                <a:spcPts val="0"/>
              </a:spcBef>
              <a:spcAft>
                <a:spcPts val="0"/>
              </a:spcAft>
              <a:buClr>
                <a:schemeClr val="dk1"/>
              </a:buClr>
              <a:buSzPts val="1400"/>
              <a:buChar char="■"/>
              <a:defRPr/>
            </a:lvl6pPr>
            <a:lvl7pPr indent="-317500" lvl="6" marL="3200400" algn="l">
              <a:lnSpc>
                <a:spcPct val="115000"/>
              </a:lnSpc>
              <a:spcBef>
                <a:spcPts val="0"/>
              </a:spcBef>
              <a:spcAft>
                <a:spcPts val="0"/>
              </a:spcAft>
              <a:buClr>
                <a:schemeClr val="dk1"/>
              </a:buClr>
              <a:buSzPts val="1400"/>
              <a:buChar char="●"/>
              <a:defRPr/>
            </a:lvl7pPr>
            <a:lvl8pPr indent="-317500" lvl="7" marL="3657600" algn="l">
              <a:lnSpc>
                <a:spcPct val="115000"/>
              </a:lnSpc>
              <a:spcBef>
                <a:spcPts val="0"/>
              </a:spcBef>
              <a:spcAft>
                <a:spcPts val="0"/>
              </a:spcAft>
              <a:buClr>
                <a:schemeClr val="dk1"/>
              </a:buClr>
              <a:buSzPts val="1400"/>
              <a:buChar char="○"/>
              <a:defRPr/>
            </a:lvl8pPr>
            <a:lvl9pPr indent="-317500" lvl="8" marL="4114800" algn="l">
              <a:lnSpc>
                <a:spcPct val="115000"/>
              </a:lnSpc>
              <a:spcBef>
                <a:spcPts val="0"/>
              </a:spcBef>
              <a:spcAft>
                <a:spcPts val="0"/>
              </a:spcAft>
              <a:buClr>
                <a:schemeClr val="dk1"/>
              </a:buClr>
              <a:buSzPts val="1400"/>
              <a:buChar char="■"/>
              <a:defRPr/>
            </a:lvl9pPr>
          </a:lstStyle>
          <a:p/>
        </p:txBody>
      </p:sp>
      <p:sp>
        <p:nvSpPr>
          <p:cNvPr id="68" name="Google Shape;68;p41"/>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9" name="Google Shape;69;p41"/>
          <p:cNvSpPr/>
          <p:nvPr/>
        </p:nvSpPr>
        <p:spPr>
          <a:xfrm>
            <a:off x="539400" y="1226295"/>
            <a:ext cx="10942000" cy="70800"/>
          </a:xfrm>
          <a:prstGeom prst="rect">
            <a:avLst/>
          </a:prstGeom>
          <a:solidFill>
            <a:srgbClr val="75C1E0"/>
          </a:solidFill>
          <a:ln cap="flat" cmpd="sng" w="9525">
            <a:solidFill>
              <a:srgbClr val="75C1E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67" u="none" cap="none" strike="noStrike">
              <a:solidFill>
                <a:srgbClr val="000000"/>
              </a:solidFill>
              <a:latin typeface="Arial"/>
              <a:ea typeface="Arial"/>
              <a:cs typeface="Arial"/>
              <a:sym typeface="Arial"/>
            </a:endParaRPr>
          </a:p>
        </p:txBody>
      </p:sp>
      <p:sp>
        <p:nvSpPr>
          <p:cNvPr id="70" name="Google Shape;70;p41"/>
          <p:cNvSpPr/>
          <p:nvPr/>
        </p:nvSpPr>
        <p:spPr>
          <a:xfrm>
            <a:off x="-17600" y="-14400"/>
            <a:ext cx="12227200" cy="141200"/>
          </a:xfrm>
          <a:prstGeom prst="rect">
            <a:avLst/>
          </a:prstGeom>
          <a:solidFill>
            <a:srgbClr val="204893"/>
          </a:solidFill>
          <a:ln cap="flat" cmpd="sng" w="9525">
            <a:solidFill>
              <a:srgbClr val="204893"/>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sp>
        <p:nvSpPr>
          <p:cNvPr id="71" name="Google Shape;71;p41"/>
          <p:cNvSpPr/>
          <p:nvPr/>
        </p:nvSpPr>
        <p:spPr>
          <a:xfrm>
            <a:off x="-12833" y="6575467"/>
            <a:ext cx="12204800" cy="282400"/>
          </a:xfrm>
          <a:prstGeom prst="rect">
            <a:avLst/>
          </a:prstGeom>
          <a:solidFill>
            <a:srgbClr val="204893"/>
          </a:solidFill>
          <a:ln cap="flat" cmpd="sng" w="9525">
            <a:solidFill>
              <a:srgbClr val="204893"/>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67" u="none" cap="none" strike="noStrike">
              <a:solidFill>
                <a:srgbClr val="000000"/>
              </a:solidFill>
              <a:latin typeface="Arial"/>
              <a:ea typeface="Arial"/>
              <a:cs typeface="Arial"/>
              <a:sym typeface="Arial"/>
            </a:endParaRPr>
          </a:p>
        </p:txBody>
      </p:sp>
      <p:sp>
        <p:nvSpPr>
          <p:cNvPr id="72" name="Google Shape;72;p41"/>
          <p:cNvSpPr/>
          <p:nvPr/>
        </p:nvSpPr>
        <p:spPr>
          <a:xfrm>
            <a:off x="-6433" y="6434267"/>
            <a:ext cx="12192000" cy="141200"/>
          </a:xfrm>
          <a:prstGeom prst="rect">
            <a:avLst/>
          </a:prstGeom>
          <a:solidFill>
            <a:srgbClr val="75C1E0"/>
          </a:solidFill>
          <a:ln cap="flat" cmpd="sng" w="9525">
            <a:solidFill>
              <a:srgbClr val="75C1E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67"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 and body 2">
    <p:spTree>
      <p:nvGrpSpPr>
        <p:cNvPr id="73" name="Shape 73"/>
        <p:cNvGrpSpPr/>
        <p:nvPr/>
      </p:nvGrpSpPr>
      <p:grpSpPr>
        <a:xfrm>
          <a:off x="0" y="0"/>
          <a:ext cx="0" cy="0"/>
          <a:chOff x="0" y="0"/>
          <a:chExt cx="0" cy="0"/>
        </a:xfrm>
      </p:grpSpPr>
      <p:sp>
        <p:nvSpPr>
          <p:cNvPr id="74" name="Google Shape;74;p42"/>
          <p:cNvSpPr txBox="1"/>
          <p:nvPr>
            <p:ph type="title"/>
          </p:nvPr>
        </p:nvSpPr>
        <p:spPr>
          <a:xfrm>
            <a:off x="415600" y="457117"/>
            <a:ext cx="113608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5" name="Google Shape;75;p42"/>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6" name="Google Shape;76;p42"/>
          <p:cNvSpPr/>
          <p:nvPr/>
        </p:nvSpPr>
        <p:spPr>
          <a:xfrm>
            <a:off x="-12833" y="6575467"/>
            <a:ext cx="12204800" cy="282400"/>
          </a:xfrm>
          <a:prstGeom prst="rect">
            <a:avLst/>
          </a:prstGeom>
          <a:solidFill>
            <a:srgbClr val="204893"/>
          </a:solidFill>
          <a:ln cap="flat" cmpd="sng" w="9525">
            <a:solidFill>
              <a:srgbClr val="204893"/>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67" u="none" cap="none" strike="noStrike">
              <a:solidFill>
                <a:srgbClr val="000000"/>
              </a:solidFill>
              <a:latin typeface="Arial"/>
              <a:ea typeface="Arial"/>
              <a:cs typeface="Arial"/>
              <a:sym typeface="Arial"/>
            </a:endParaRPr>
          </a:p>
        </p:txBody>
      </p:sp>
      <p:sp>
        <p:nvSpPr>
          <p:cNvPr id="77" name="Google Shape;77;p42"/>
          <p:cNvSpPr/>
          <p:nvPr/>
        </p:nvSpPr>
        <p:spPr>
          <a:xfrm>
            <a:off x="-6433" y="6434267"/>
            <a:ext cx="12192000" cy="141200"/>
          </a:xfrm>
          <a:prstGeom prst="rect">
            <a:avLst/>
          </a:prstGeom>
          <a:solidFill>
            <a:srgbClr val="75C1E0"/>
          </a:solidFill>
          <a:ln cap="flat" cmpd="sng" w="9525">
            <a:solidFill>
              <a:srgbClr val="75C1E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67" u="none" cap="none" strike="noStrike">
              <a:solidFill>
                <a:srgbClr val="000000"/>
              </a:solidFill>
              <a:latin typeface="Arial"/>
              <a:ea typeface="Arial"/>
              <a:cs typeface="Arial"/>
              <a:sym typeface="Arial"/>
            </a:endParaRPr>
          </a:p>
        </p:txBody>
      </p:sp>
      <p:sp>
        <p:nvSpPr>
          <p:cNvPr id="78" name="Google Shape;78;p42"/>
          <p:cNvSpPr/>
          <p:nvPr/>
        </p:nvSpPr>
        <p:spPr>
          <a:xfrm>
            <a:off x="539400" y="1226295"/>
            <a:ext cx="10942000" cy="70800"/>
          </a:xfrm>
          <a:prstGeom prst="rect">
            <a:avLst/>
          </a:prstGeom>
          <a:solidFill>
            <a:srgbClr val="75C1E0"/>
          </a:solidFill>
          <a:ln cap="flat" cmpd="sng" w="9525">
            <a:solidFill>
              <a:srgbClr val="75C1E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67" u="none" cap="none" strike="noStrike">
              <a:solidFill>
                <a:srgbClr val="000000"/>
              </a:solidFill>
              <a:latin typeface="Arial"/>
              <a:ea typeface="Arial"/>
              <a:cs typeface="Arial"/>
              <a:sym typeface="Arial"/>
            </a:endParaRPr>
          </a:p>
        </p:txBody>
      </p:sp>
      <p:sp>
        <p:nvSpPr>
          <p:cNvPr id="79" name="Google Shape;79;p42"/>
          <p:cNvSpPr txBox="1"/>
          <p:nvPr>
            <p:ph idx="1" type="body"/>
          </p:nvPr>
        </p:nvSpPr>
        <p:spPr>
          <a:xfrm>
            <a:off x="4156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1"/>
              </a:buClr>
              <a:buSzPts val="1400"/>
              <a:buChar char="●"/>
              <a:defRPr sz="1867"/>
            </a:lvl1pPr>
            <a:lvl2pPr indent="-304800" lvl="1" marL="914400" algn="l">
              <a:lnSpc>
                <a:spcPct val="115000"/>
              </a:lnSpc>
              <a:spcBef>
                <a:spcPts val="0"/>
              </a:spcBef>
              <a:spcAft>
                <a:spcPts val="0"/>
              </a:spcAft>
              <a:buClr>
                <a:schemeClr val="dk1"/>
              </a:buClr>
              <a:buSzPts val="1200"/>
              <a:buChar char="○"/>
              <a:defRPr sz="1600"/>
            </a:lvl2pPr>
            <a:lvl3pPr indent="-304800" lvl="2" marL="1371600" algn="l">
              <a:lnSpc>
                <a:spcPct val="115000"/>
              </a:lnSpc>
              <a:spcBef>
                <a:spcPts val="0"/>
              </a:spcBef>
              <a:spcAft>
                <a:spcPts val="0"/>
              </a:spcAft>
              <a:buClr>
                <a:schemeClr val="dk1"/>
              </a:buClr>
              <a:buSzPts val="1200"/>
              <a:buChar char="■"/>
              <a:defRPr sz="1600"/>
            </a:lvl3pPr>
            <a:lvl4pPr indent="-304800" lvl="3" marL="1828800" algn="l">
              <a:lnSpc>
                <a:spcPct val="115000"/>
              </a:lnSpc>
              <a:spcBef>
                <a:spcPts val="0"/>
              </a:spcBef>
              <a:spcAft>
                <a:spcPts val="0"/>
              </a:spcAft>
              <a:buClr>
                <a:schemeClr val="dk1"/>
              </a:buClr>
              <a:buSzPts val="1200"/>
              <a:buChar char="●"/>
              <a:defRPr sz="1600"/>
            </a:lvl4pPr>
            <a:lvl5pPr indent="-304800" lvl="4" marL="2286000" algn="l">
              <a:lnSpc>
                <a:spcPct val="115000"/>
              </a:lnSpc>
              <a:spcBef>
                <a:spcPts val="0"/>
              </a:spcBef>
              <a:spcAft>
                <a:spcPts val="0"/>
              </a:spcAft>
              <a:buClr>
                <a:schemeClr val="dk1"/>
              </a:buClr>
              <a:buSzPts val="1200"/>
              <a:buChar char="○"/>
              <a:defRPr sz="1600"/>
            </a:lvl5pPr>
            <a:lvl6pPr indent="-304800" lvl="5" marL="2743200" algn="l">
              <a:lnSpc>
                <a:spcPct val="115000"/>
              </a:lnSpc>
              <a:spcBef>
                <a:spcPts val="0"/>
              </a:spcBef>
              <a:spcAft>
                <a:spcPts val="0"/>
              </a:spcAft>
              <a:buClr>
                <a:schemeClr val="dk1"/>
              </a:buClr>
              <a:buSzPts val="1200"/>
              <a:buChar char="■"/>
              <a:defRPr sz="1600"/>
            </a:lvl6pPr>
            <a:lvl7pPr indent="-304800" lvl="6" marL="3200400" algn="l">
              <a:lnSpc>
                <a:spcPct val="115000"/>
              </a:lnSpc>
              <a:spcBef>
                <a:spcPts val="0"/>
              </a:spcBef>
              <a:spcAft>
                <a:spcPts val="0"/>
              </a:spcAft>
              <a:buClr>
                <a:schemeClr val="dk1"/>
              </a:buClr>
              <a:buSzPts val="1200"/>
              <a:buChar char="●"/>
              <a:defRPr sz="1600"/>
            </a:lvl7pPr>
            <a:lvl8pPr indent="-304800" lvl="7" marL="3657600" algn="l">
              <a:lnSpc>
                <a:spcPct val="115000"/>
              </a:lnSpc>
              <a:spcBef>
                <a:spcPts val="0"/>
              </a:spcBef>
              <a:spcAft>
                <a:spcPts val="0"/>
              </a:spcAft>
              <a:buClr>
                <a:schemeClr val="dk1"/>
              </a:buClr>
              <a:buSzPts val="1200"/>
              <a:buChar char="○"/>
              <a:defRPr sz="1600"/>
            </a:lvl8pPr>
            <a:lvl9pPr indent="-304800" lvl="8" marL="4114800" algn="l">
              <a:lnSpc>
                <a:spcPct val="115000"/>
              </a:lnSpc>
              <a:spcBef>
                <a:spcPts val="0"/>
              </a:spcBef>
              <a:spcAft>
                <a:spcPts val="0"/>
              </a:spcAft>
              <a:buClr>
                <a:schemeClr val="dk1"/>
              </a:buClr>
              <a:buSzPts val="1200"/>
              <a:buChar char="■"/>
              <a:defRPr sz="1600"/>
            </a:lvl9pPr>
          </a:lstStyle>
          <a:p/>
        </p:txBody>
      </p:sp>
      <p:sp>
        <p:nvSpPr>
          <p:cNvPr id="80" name="Google Shape;80;p42"/>
          <p:cNvSpPr txBox="1"/>
          <p:nvPr>
            <p:ph idx="2" type="body"/>
          </p:nvPr>
        </p:nvSpPr>
        <p:spPr>
          <a:xfrm>
            <a:off x="6200333" y="1549900"/>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1"/>
              </a:buClr>
              <a:buSzPts val="1400"/>
              <a:buChar char="●"/>
              <a:defRPr sz="1867"/>
            </a:lvl1pPr>
            <a:lvl2pPr indent="-304800" lvl="1" marL="914400" algn="l">
              <a:lnSpc>
                <a:spcPct val="115000"/>
              </a:lnSpc>
              <a:spcBef>
                <a:spcPts val="0"/>
              </a:spcBef>
              <a:spcAft>
                <a:spcPts val="0"/>
              </a:spcAft>
              <a:buClr>
                <a:schemeClr val="dk1"/>
              </a:buClr>
              <a:buSzPts val="1200"/>
              <a:buChar char="○"/>
              <a:defRPr sz="1600"/>
            </a:lvl2pPr>
            <a:lvl3pPr indent="-304800" lvl="2" marL="1371600" algn="l">
              <a:lnSpc>
                <a:spcPct val="115000"/>
              </a:lnSpc>
              <a:spcBef>
                <a:spcPts val="0"/>
              </a:spcBef>
              <a:spcAft>
                <a:spcPts val="0"/>
              </a:spcAft>
              <a:buClr>
                <a:schemeClr val="dk1"/>
              </a:buClr>
              <a:buSzPts val="1200"/>
              <a:buChar char="■"/>
              <a:defRPr sz="1600"/>
            </a:lvl3pPr>
            <a:lvl4pPr indent="-304800" lvl="3" marL="1828800" algn="l">
              <a:lnSpc>
                <a:spcPct val="115000"/>
              </a:lnSpc>
              <a:spcBef>
                <a:spcPts val="0"/>
              </a:spcBef>
              <a:spcAft>
                <a:spcPts val="0"/>
              </a:spcAft>
              <a:buClr>
                <a:schemeClr val="dk1"/>
              </a:buClr>
              <a:buSzPts val="1200"/>
              <a:buChar char="●"/>
              <a:defRPr sz="1600"/>
            </a:lvl4pPr>
            <a:lvl5pPr indent="-304800" lvl="4" marL="2286000" algn="l">
              <a:lnSpc>
                <a:spcPct val="115000"/>
              </a:lnSpc>
              <a:spcBef>
                <a:spcPts val="0"/>
              </a:spcBef>
              <a:spcAft>
                <a:spcPts val="0"/>
              </a:spcAft>
              <a:buClr>
                <a:schemeClr val="dk1"/>
              </a:buClr>
              <a:buSzPts val="1200"/>
              <a:buChar char="○"/>
              <a:defRPr sz="1600"/>
            </a:lvl5pPr>
            <a:lvl6pPr indent="-304800" lvl="5" marL="2743200" algn="l">
              <a:lnSpc>
                <a:spcPct val="115000"/>
              </a:lnSpc>
              <a:spcBef>
                <a:spcPts val="0"/>
              </a:spcBef>
              <a:spcAft>
                <a:spcPts val="0"/>
              </a:spcAft>
              <a:buClr>
                <a:schemeClr val="dk1"/>
              </a:buClr>
              <a:buSzPts val="1200"/>
              <a:buChar char="■"/>
              <a:defRPr sz="1600"/>
            </a:lvl6pPr>
            <a:lvl7pPr indent="-304800" lvl="6" marL="3200400" algn="l">
              <a:lnSpc>
                <a:spcPct val="115000"/>
              </a:lnSpc>
              <a:spcBef>
                <a:spcPts val="0"/>
              </a:spcBef>
              <a:spcAft>
                <a:spcPts val="0"/>
              </a:spcAft>
              <a:buClr>
                <a:schemeClr val="dk1"/>
              </a:buClr>
              <a:buSzPts val="1200"/>
              <a:buChar char="●"/>
              <a:defRPr sz="1600"/>
            </a:lvl7pPr>
            <a:lvl8pPr indent="-304800" lvl="7" marL="3657600" algn="l">
              <a:lnSpc>
                <a:spcPct val="115000"/>
              </a:lnSpc>
              <a:spcBef>
                <a:spcPts val="0"/>
              </a:spcBef>
              <a:spcAft>
                <a:spcPts val="0"/>
              </a:spcAft>
              <a:buClr>
                <a:schemeClr val="dk1"/>
              </a:buClr>
              <a:buSzPts val="1200"/>
              <a:buChar char="○"/>
              <a:defRPr sz="1600"/>
            </a:lvl8pPr>
            <a:lvl9pPr indent="-304800" lvl="8" marL="4114800" algn="l">
              <a:lnSpc>
                <a:spcPct val="115000"/>
              </a:lnSpc>
              <a:spcBef>
                <a:spcPts val="0"/>
              </a:spcBef>
              <a:spcAft>
                <a:spcPts val="0"/>
              </a:spcAft>
              <a:buClr>
                <a:schemeClr val="dk1"/>
              </a:buClr>
              <a:buSzPts val="1200"/>
              <a:buChar char="■"/>
              <a:defRPr sz="1600"/>
            </a:lvl9pPr>
          </a:lstStyle>
          <a:p/>
        </p:txBody>
      </p:sp>
      <p:cxnSp>
        <p:nvCxnSpPr>
          <p:cNvPr id="81" name="Google Shape;81;p42"/>
          <p:cNvCxnSpPr/>
          <p:nvPr/>
        </p:nvCxnSpPr>
        <p:spPr>
          <a:xfrm>
            <a:off x="5870267" y="1695233"/>
            <a:ext cx="0" cy="4238000"/>
          </a:xfrm>
          <a:prstGeom prst="straightConnector1">
            <a:avLst/>
          </a:prstGeom>
          <a:noFill/>
          <a:ln cap="flat" cmpd="sng" w="9525">
            <a:solidFill>
              <a:srgbClr val="BCBCBC"/>
            </a:solidFill>
            <a:prstDash val="solid"/>
            <a:round/>
            <a:headEnd len="sm" w="sm" type="none"/>
            <a:tailEnd len="sm" w="sm" type="none"/>
          </a:ln>
        </p:spPr>
      </p:cxnSp>
      <p:sp>
        <p:nvSpPr>
          <p:cNvPr id="82" name="Google Shape;82;p42"/>
          <p:cNvSpPr/>
          <p:nvPr/>
        </p:nvSpPr>
        <p:spPr>
          <a:xfrm>
            <a:off x="-17600" y="-14400"/>
            <a:ext cx="12227200" cy="141200"/>
          </a:xfrm>
          <a:prstGeom prst="rect">
            <a:avLst/>
          </a:prstGeom>
          <a:solidFill>
            <a:srgbClr val="204893"/>
          </a:solidFill>
          <a:ln cap="flat" cmpd="sng" w="9525">
            <a:solidFill>
              <a:srgbClr val="204893"/>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 and body 3">
    <p:spTree>
      <p:nvGrpSpPr>
        <p:cNvPr id="83" name="Shape 83"/>
        <p:cNvGrpSpPr/>
        <p:nvPr/>
      </p:nvGrpSpPr>
      <p:grpSpPr>
        <a:xfrm>
          <a:off x="0" y="0"/>
          <a:ext cx="0" cy="0"/>
          <a:chOff x="0" y="0"/>
          <a:chExt cx="0" cy="0"/>
        </a:xfrm>
      </p:grpSpPr>
      <p:sp>
        <p:nvSpPr>
          <p:cNvPr id="84" name="Google Shape;84;p43"/>
          <p:cNvSpPr txBox="1"/>
          <p:nvPr>
            <p:ph type="title"/>
          </p:nvPr>
        </p:nvSpPr>
        <p:spPr>
          <a:xfrm>
            <a:off x="415600" y="457117"/>
            <a:ext cx="113608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5" name="Google Shape;85;p43"/>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6" name="Google Shape;86;p43"/>
          <p:cNvSpPr/>
          <p:nvPr/>
        </p:nvSpPr>
        <p:spPr>
          <a:xfrm>
            <a:off x="-12833" y="6575467"/>
            <a:ext cx="12204800" cy="282400"/>
          </a:xfrm>
          <a:prstGeom prst="rect">
            <a:avLst/>
          </a:prstGeom>
          <a:solidFill>
            <a:srgbClr val="204893"/>
          </a:solidFill>
          <a:ln cap="flat" cmpd="sng" w="9525">
            <a:solidFill>
              <a:srgbClr val="204893"/>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67" u="none" cap="none" strike="noStrike">
              <a:solidFill>
                <a:srgbClr val="000000"/>
              </a:solidFill>
              <a:latin typeface="Arial"/>
              <a:ea typeface="Arial"/>
              <a:cs typeface="Arial"/>
              <a:sym typeface="Arial"/>
            </a:endParaRPr>
          </a:p>
        </p:txBody>
      </p:sp>
      <p:sp>
        <p:nvSpPr>
          <p:cNvPr id="87" name="Google Shape;87;p43"/>
          <p:cNvSpPr/>
          <p:nvPr/>
        </p:nvSpPr>
        <p:spPr>
          <a:xfrm>
            <a:off x="-6433" y="6434267"/>
            <a:ext cx="12192000" cy="141200"/>
          </a:xfrm>
          <a:prstGeom prst="rect">
            <a:avLst/>
          </a:prstGeom>
          <a:solidFill>
            <a:srgbClr val="75C1E0"/>
          </a:solidFill>
          <a:ln cap="flat" cmpd="sng" w="9525">
            <a:solidFill>
              <a:srgbClr val="75C1E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67" u="none" cap="none" strike="noStrike">
              <a:solidFill>
                <a:srgbClr val="000000"/>
              </a:solidFill>
              <a:latin typeface="Arial"/>
              <a:ea typeface="Arial"/>
              <a:cs typeface="Arial"/>
              <a:sym typeface="Arial"/>
            </a:endParaRPr>
          </a:p>
        </p:txBody>
      </p:sp>
      <p:sp>
        <p:nvSpPr>
          <p:cNvPr id="88" name="Google Shape;88;p43"/>
          <p:cNvSpPr/>
          <p:nvPr/>
        </p:nvSpPr>
        <p:spPr>
          <a:xfrm>
            <a:off x="539400" y="1226295"/>
            <a:ext cx="10942000" cy="70800"/>
          </a:xfrm>
          <a:prstGeom prst="rect">
            <a:avLst/>
          </a:prstGeom>
          <a:solidFill>
            <a:srgbClr val="75C1E0"/>
          </a:solidFill>
          <a:ln cap="flat" cmpd="sng" w="9525">
            <a:solidFill>
              <a:srgbClr val="75C1E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67" u="none" cap="none" strike="noStrike">
              <a:solidFill>
                <a:srgbClr val="000000"/>
              </a:solidFill>
              <a:latin typeface="Arial"/>
              <a:ea typeface="Arial"/>
              <a:cs typeface="Arial"/>
              <a:sym typeface="Arial"/>
            </a:endParaRPr>
          </a:p>
        </p:txBody>
      </p:sp>
      <p:sp>
        <p:nvSpPr>
          <p:cNvPr id="89" name="Google Shape;89;p43"/>
          <p:cNvSpPr txBox="1"/>
          <p:nvPr>
            <p:ph idx="1" type="body"/>
          </p:nvPr>
        </p:nvSpPr>
        <p:spPr>
          <a:xfrm>
            <a:off x="4156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1"/>
              </a:buClr>
              <a:buSzPts val="1400"/>
              <a:buChar char="●"/>
              <a:defRPr sz="1867"/>
            </a:lvl1pPr>
            <a:lvl2pPr indent="-304800" lvl="1" marL="914400" algn="l">
              <a:lnSpc>
                <a:spcPct val="115000"/>
              </a:lnSpc>
              <a:spcBef>
                <a:spcPts val="0"/>
              </a:spcBef>
              <a:spcAft>
                <a:spcPts val="0"/>
              </a:spcAft>
              <a:buClr>
                <a:schemeClr val="dk1"/>
              </a:buClr>
              <a:buSzPts val="1200"/>
              <a:buChar char="○"/>
              <a:defRPr sz="1600"/>
            </a:lvl2pPr>
            <a:lvl3pPr indent="-304800" lvl="2" marL="1371600" algn="l">
              <a:lnSpc>
                <a:spcPct val="115000"/>
              </a:lnSpc>
              <a:spcBef>
                <a:spcPts val="0"/>
              </a:spcBef>
              <a:spcAft>
                <a:spcPts val="0"/>
              </a:spcAft>
              <a:buClr>
                <a:schemeClr val="dk1"/>
              </a:buClr>
              <a:buSzPts val="1200"/>
              <a:buChar char="■"/>
              <a:defRPr sz="1600"/>
            </a:lvl3pPr>
            <a:lvl4pPr indent="-304800" lvl="3" marL="1828800" algn="l">
              <a:lnSpc>
                <a:spcPct val="115000"/>
              </a:lnSpc>
              <a:spcBef>
                <a:spcPts val="0"/>
              </a:spcBef>
              <a:spcAft>
                <a:spcPts val="0"/>
              </a:spcAft>
              <a:buClr>
                <a:schemeClr val="dk1"/>
              </a:buClr>
              <a:buSzPts val="1200"/>
              <a:buChar char="●"/>
              <a:defRPr sz="1600"/>
            </a:lvl4pPr>
            <a:lvl5pPr indent="-304800" lvl="4" marL="2286000" algn="l">
              <a:lnSpc>
                <a:spcPct val="115000"/>
              </a:lnSpc>
              <a:spcBef>
                <a:spcPts val="0"/>
              </a:spcBef>
              <a:spcAft>
                <a:spcPts val="0"/>
              </a:spcAft>
              <a:buClr>
                <a:schemeClr val="dk1"/>
              </a:buClr>
              <a:buSzPts val="1200"/>
              <a:buChar char="○"/>
              <a:defRPr sz="1600"/>
            </a:lvl5pPr>
            <a:lvl6pPr indent="-304800" lvl="5" marL="2743200" algn="l">
              <a:lnSpc>
                <a:spcPct val="115000"/>
              </a:lnSpc>
              <a:spcBef>
                <a:spcPts val="0"/>
              </a:spcBef>
              <a:spcAft>
                <a:spcPts val="0"/>
              </a:spcAft>
              <a:buClr>
                <a:schemeClr val="dk1"/>
              </a:buClr>
              <a:buSzPts val="1200"/>
              <a:buChar char="■"/>
              <a:defRPr sz="1600"/>
            </a:lvl6pPr>
            <a:lvl7pPr indent="-304800" lvl="6" marL="3200400" algn="l">
              <a:lnSpc>
                <a:spcPct val="115000"/>
              </a:lnSpc>
              <a:spcBef>
                <a:spcPts val="0"/>
              </a:spcBef>
              <a:spcAft>
                <a:spcPts val="0"/>
              </a:spcAft>
              <a:buClr>
                <a:schemeClr val="dk1"/>
              </a:buClr>
              <a:buSzPts val="1200"/>
              <a:buChar char="●"/>
              <a:defRPr sz="1600"/>
            </a:lvl7pPr>
            <a:lvl8pPr indent="-304800" lvl="7" marL="3657600" algn="l">
              <a:lnSpc>
                <a:spcPct val="115000"/>
              </a:lnSpc>
              <a:spcBef>
                <a:spcPts val="0"/>
              </a:spcBef>
              <a:spcAft>
                <a:spcPts val="0"/>
              </a:spcAft>
              <a:buClr>
                <a:schemeClr val="dk1"/>
              </a:buClr>
              <a:buSzPts val="1200"/>
              <a:buChar char="○"/>
              <a:defRPr sz="1600"/>
            </a:lvl8pPr>
            <a:lvl9pPr indent="-304800" lvl="8" marL="4114800" algn="l">
              <a:lnSpc>
                <a:spcPct val="115000"/>
              </a:lnSpc>
              <a:spcBef>
                <a:spcPts val="0"/>
              </a:spcBef>
              <a:spcAft>
                <a:spcPts val="0"/>
              </a:spcAft>
              <a:buClr>
                <a:schemeClr val="dk1"/>
              </a:buClr>
              <a:buSzPts val="1200"/>
              <a:buChar char="■"/>
              <a:defRPr sz="1600"/>
            </a:lvl9pPr>
          </a:lstStyle>
          <a:p/>
        </p:txBody>
      </p:sp>
      <p:sp>
        <p:nvSpPr>
          <p:cNvPr id="90" name="Google Shape;90;p43"/>
          <p:cNvSpPr/>
          <p:nvPr>
            <p:ph idx="2" type="pic"/>
          </p:nvPr>
        </p:nvSpPr>
        <p:spPr>
          <a:xfrm>
            <a:off x="6164500" y="1464067"/>
            <a:ext cx="5201200" cy="4753600"/>
          </a:xfrm>
          <a:prstGeom prst="rect">
            <a:avLst/>
          </a:prstGeom>
          <a:noFill/>
          <a:ln>
            <a:noFill/>
          </a:ln>
        </p:spPr>
      </p:sp>
      <p:sp>
        <p:nvSpPr>
          <p:cNvPr id="91" name="Google Shape;91;p43"/>
          <p:cNvSpPr/>
          <p:nvPr/>
        </p:nvSpPr>
        <p:spPr>
          <a:xfrm>
            <a:off x="-17600" y="-14400"/>
            <a:ext cx="12227200" cy="141200"/>
          </a:xfrm>
          <a:prstGeom prst="rect">
            <a:avLst/>
          </a:prstGeom>
          <a:solidFill>
            <a:srgbClr val="204893"/>
          </a:solidFill>
          <a:ln cap="flat" cmpd="sng" w="9525">
            <a:solidFill>
              <a:srgbClr val="204893"/>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spTree>
      <p:nvGrpSpPr>
        <p:cNvPr id="92" name="Shape 92"/>
        <p:cNvGrpSpPr/>
        <p:nvPr/>
      </p:nvGrpSpPr>
      <p:grpSpPr>
        <a:xfrm>
          <a:off x="0" y="0"/>
          <a:ext cx="0" cy="0"/>
          <a:chOff x="0" y="0"/>
          <a:chExt cx="0" cy="0"/>
        </a:xfrm>
      </p:grpSpPr>
      <p:sp>
        <p:nvSpPr>
          <p:cNvPr id="93" name="Google Shape;93;p44"/>
          <p:cNvSpPr txBox="1"/>
          <p:nvPr>
            <p:ph type="ctrTitle"/>
          </p:nvPr>
        </p:nvSpPr>
        <p:spPr>
          <a:xfrm>
            <a:off x="415611" y="992767"/>
            <a:ext cx="11360800" cy="2736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1"/>
              </a:buClr>
              <a:buSzPts val="5200"/>
              <a:buFont typeface="Calibri"/>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p:txBody>
      </p:sp>
      <p:sp>
        <p:nvSpPr>
          <p:cNvPr id="94" name="Google Shape;94;p44"/>
          <p:cNvSpPr txBox="1"/>
          <p:nvPr>
            <p:ph idx="1" type="subTitle"/>
          </p:nvPr>
        </p:nvSpPr>
        <p:spPr>
          <a:xfrm>
            <a:off x="415600" y="3778833"/>
            <a:ext cx="11360800" cy="10568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800"/>
              <a:buNone/>
              <a:defRPr sz="3733"/>
            </a:lvl1pPr>
            <a:lvl2pPr lvl="1" algn="ctr">
              <a:lnSpc>
                <a:spcPct val="100000"/>
              </a:lnSpc>
              <a:spcBef>
                <a:spcPts val="0"/>
              </a:spcBef>
              <a:spcAft>
                <a:spcPts val="0"/>
              </a:spcAft>
              <a:buClr>
                <a:schemeClr val="dk1"/>
              </a:buClr>
              <a:buSzPts val="2800"/>
              <a:buNone/>
              <a:defRPr sz="3733"/>
            </a:lvl2pPr>
            <a:lvl3pPr lvl="2" algn="ctr">
              <a:lnSpc>
                <a:spcPct val="100000"/>
              </a:lnSpc>
              <a:spcBef>
                <a:spcPts val="0"/>
              </a:spcBef>
              <a:spcAft>
                <a:spcPts val="0"/>
              </a:spcAft>
              <a:buClr>
                <a:schemeClr val="dk1"/>
              </a:buClr>
              <a:buSzPts val="2800"/>
              <a:buNone/>
              <a:defRPr sz="3733"/>
            </a:lvl3pPr>
            <a:lvl4pPr lvl="3" algn="ctr">
              <a:lnSpc>
                <a:spcPct val="100000"/>
              </a:lnSpc>
              <a:spcBef>
                <a:spcPts val="0"/>
              </a:spcBef>
              <a:spcAft>
                <a:spcPts val="0"/>
              </a:spcAft>
              <a:buClr>
                <a:schemeClr val="dk1"/>
              </a:buClr>
              <a:buSzPts val="2800"/>
              <a:buNone/>
              <a:defRPr sz="3733"/>
            </a:lvl4pPr>
            <a:lvl5pPr lvl="4" algn="ctr">
              <a:lnSpc>
                <a:spcPct val="100000"/>
              </a:lnSpc>
              <a:spcBef>
                <a:spcPts val="0"/>
              </a:spcBef>
              <a:spcAft>
                <a:spcPts val="0"/>
              </a:spcAft>
              <a:buClr>
                <a:schemeClr val="dk1"/>
              </a:buClr>
              <a:buSzPts val="2800"/>
              <a:buNone/>
              <a:defRPr sz="3733"/>
            </a:lvl5pPr>
            <a:lvl6pPr lvl="5" algn="ctr">
              <a:lnSpc>
                <a:spcPct val="100000"/>
              </a:lnSpc>
              <a:spcBef>
                <a:spcPts val="0"/>
              </a:spcBef>
              <a:spcAft>
                <a:spcPts val="0"/>
              </a:spcAft>
              <a:buClr>
                <a:schemeClr val="dk1"/>
              </a:buClr>
              <a:buSzPts val="2800"/>
              <a:buNone/>
              <a:defRPr sz="3733"/>
            </a:lvl6pPr>
            <a:lvl7pPr lvl="6" algn="ctr">
              <a:lnSpc>
                <a:spcPct val="100000"/>
              </a:lnSpc>
              <a:spcBef>
                <a:spcPts val="0"/>
              </a:spcBef>
              <a:spcAft>
                <a:spcPts val="0"/>
              </a:spcAft>
              <a:buClr>
                <a:schemeClr val="dk1"/>
              </a:buClr>
              <a:buSzPts val="2800"/>
              <a:buNone/>
              <a:defRPr sz="3733"/>
            </a:lvl7pPr>
            <a:lvl8pPr lvl="7" algn="ctr">
              <a:lnSpc>
                <a:spcPct val="100000"/>
              </a:lnSpc>
              <a:spcBef>
                <a:spcPts val="0"/>
              </a:spcBef>
              <a:spcAft>
                <a:spcPts val="0"/>
              </a:spcAft>
              <a:buClr>
                <a:schemeClr val="dk1"/>
              </a:buClr>
              <a:buSzPts val="2800"/>
              <a:buNone/>
              <a:defRPr sz="3733"/>
            </a:lvl8pPr>
            <a:lvl9pPr lvl="8" algn="ctr">
              <a:lnSpc>
                <a:spcPct val="100000"/>
              </a:lnSpc>
              <a:spcBef>
                <a:spcPts val="0"/>
              </a:spcBef>
              <a:spcAft>
                <a:spcPts val="0"/>
              </a:spcAft>
              <a:buClr>
                <a:schemeClr val="dk1"/>
              </a:buClr>
              <a:buSzPts val="2800"/>
              <a:buNone/>
              <a:defRPr sz="3733"/>
            </a:lvl9pPr>
          </a:lstStyle>
          <a:p/>
        </p:txBody>
      </p:sp>
      <p:sp>
        <p:nvSpPr>
          <p:cNvPr id="95" name="Google Shape;95;p44"/>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6" name="Shape 96"/>
        <p:cNvGrpSpPr/>
        <p:nvPr/>
      </p:nvGrpSpPr>
      <p:grpSpPr>
        <a:xfrm>
          <a:off x="0" y="0"/>
          <a:ext cx="0" cy="0"/>
          <a:chOff x="0" y="0"/>
          <a:chExt cx="0" cy="0"/>
        </a:xfrm>
      </p:grpSpPr>
      <p:sp>
        <p:nvSpPr>
          <p:cNvPr id="97" name="Google Shape;97;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p4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4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5" name="Google Shape;105;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 name="Shape 108"/>
        <p:cNvGrpSpPr/>
        <p:nvPr/>
      </p:nvGrpSpPr>
      <p:grpSpPr>
        <a:xfrm>
          <a:off x="0" y="0"/>
          <a:ext cx="0" cy="0"/>
          <a:chOff x="0" y="0"/>
          <a:chExt cx="0" cy="0"/>
        </a:xfrm>
      </p:grpSpPr>
      <p:sp>
        <p:nvSpPr>
          <p:cNvPr id="109" name="Google Shape;109;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4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4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p4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4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8" name="Google Shape;118;p4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4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0" name="Google Shape;120;p4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p:cSld name="TITLE_AND_BODY_1">
    <p:spTree>
      <p:nvGrpSpPr>
        <p:cNvPr id="22" name="Shape 22"/>
        <p:cNvGrpSpPr/>
        <p:nvPr/>
      </p:nvGrpSpPr>
      <p:grpSpPr>
        <a:xfrm>
          <a:off x="0" y="0"/>
          <a:ext cx="0" cy="0"/>
          <a:chOff x="0" y="0"/>
          <a:chExt cx="0" cy="0"/>
        </a:xfrm>
      </p:grpSpPr>
      <p:sp>
        <p:nvSpPr>
          <p:cNvPr id="23" name="Google Shape;23;g1499ce9b1c8_1_104"/>
          <p:cNvSpPr txBox="1"/>
          <p:nvPr>
            <p:ph type="title"/>
          </p:nvPr>
        </p:nvSpPr>
        <p:spPr>
          <a:xfrm>
            <a:off x="415600" y="45711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4" name="Google Shape;24;g1499ce9b1c8_1_10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5" name="Google Shape;25;g1499ce9b1c8_1_104"/>
          <p:cNvSpPr/>
          <p:nvPr/>
        </p:nvSpPr>
        <p:spPr>
          <a:xfrm>
            <a:off x="-12833" y="6575467"/>
            <a:ext cx="12204900" cy="282300"/>
          </a:xfrm>
          <a:prstGeom prst="rect">
            <a:avLst/>
          </a:prstGeom>
          <a:solidFill>
            <a:srgbClr val="204893"/>
          </a:solidFill>
          <a:ln cap="flat" cmpd="sng" w="9525">
            <a:solidFill>
              <a:srgbClr val="204893"/>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g1499ce9b1c8_1_104"/>
          <p:cNvSpPr/>
          <p:nvPr/>
        </p:nvSpPr>
        <p:spPr>
          <a:xfrm>
            <a:off x="-6433" y="6434267"/>
            <a:ext cx="12192000" cy="141300"/>
          </a:xfrm>
          <a:prstGeom prst="rect">
            <a:avLst/>
          </a:prstGeom>
          <a:solidFill>
            <a:srgbClr val="75C1E0"/>
          </a:solidFill>
          <a:ln cap="flat" cmpd="sng" w="9525">
            <a:solidFill>
              <a:srgbClr val="75C1E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g1499ce9b1c8_1_104"/>
          <p:cNvSpPr/>
          <p:nvPr/>
        </p:nvSpPr>
        <p:spPr>
          <a:xfrm>
            <a:off x="539400" y="1226295"/>
            <a:ext cx="10941900" cy="70800"/>
          </a:xfrm>
          <a:prstGeom prst="rect">
            <a:avLst/>
          </a:prstGeom>
          <a:solidFill>
            <a:srgbClr val="75C1E0"/>
          </a:solidFill>
          <a:ln cap="flat" cmpd="sng" w="9525">
            <a:solidFill>
              <a:srgbClr val="75C1E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g1499ce9b1c8_1_104"/>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29" name="Google Shape;29;g1499ce9b1c8_1_104"/>
          <p:cNvSpPr txBox="1"/>
          <p:nvPr>
            <p:ph idx="2" type="body"/>
          </p:nvPr>
        </p:nvSpPr>
        <p:spPr>
          <a:xfrm>
            <a:off x="6200333" y="1549900"/>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cxnSp>
        <p:nvCxnSpPr>
          <p:cNvPr id="30" name="Google Shape;30;g1499ce9b1c8_1_104"/>
          <p:cNvCxnSpPr/>
          <p:nvPr/>
        </p:nvCxnSpPr>
        <p:spPr>
          <a:xfrm>
            <a:off x="5870267" y="1695233"/>
            <a:ext cx="0" cy="4238100"/>
          </a:xfrm>
          <a:prstGeom prst="straightConnector1">
            <a:avLst/>
          </a:prstGeom>
          <a:noFill/>
          <a:ln cap="flat" cmpd="sng" w="9525">
            <a:solidFill>
              <a:srgbClr val="BCBCBC"/>
            </a:solidFill>
            <a:prstDash val="solid"/>
            <a:round/>
            <a:headEnd len="sm" w="sm" type="none"/>
            <a:tailEnd len="sm" w="sm" type="none"/>
          </a:ln>
        </p:spPr>
      </p:cxnSp>
      <p:sp>
        <p:nvSpPr>
          <p:cNvPr id="31" name="Google Shape;31;g1499ce9b1c8_1_104"/>
          <p:cNvSpPr/>
          <p:nvPr/>
        </p:nvSpPr>
        <p:spPr>
          <a:xfrm>
            <a:off x="-17600" y="-14400"/>
            <a:ext cx="12227100" cy="141300"/>
          </a:xfrm>
          <a:prstGeom prst="rect">
            <a:avLst/>
          </a:prstGeom>
          <a:solidFill>
            <a:srgbClr val="204893"/>
          </a:solidFill>
          <a:ln cap="flat" cmpd="sng" w="9525">
            <a:solidFill>
              <a:srgbClr val="204893"/>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3" name="Shape 133"/>
        <p:cNvGrpSpPr/>
        <p:nvPr/>
      </p:nvGrpSpPr>
      <p:grpSpPr>
        <a:xfrm>
          <a:off x="0" y="0"/>
          <a:ext cx="0" cy="0"/>
          <a:chOff x="0" y="0"/>
          <a:chExt cx="0" cy="0"/>
        </a:xfrm>
      </p:grpSpPr>
      <p:sp>
        <p:nvSpPr>
          <p:cNvPr id="134" name="Google Shape;134;p5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5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6" name="Google Shape;136;p5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7" name="Google Shape;137;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0" name="Shape 140"/>
        <p:cNvGrpSpPr/>
        <p:nvPr/>
      </p:nvGrpSpPr>
      <p:grpSpPr>
        <a:xfrm>
          <a:off x="0" y="0"/>
          <a:ext cx="0" cy="0"/>
          <a:chOff x="0" y="0"/>
          <a:chExt cx="0" cy="0"/>
        </a:xfrm>
      </p:grpSpPr>
      <p:sp>
        <p:nvSpPr>
          <p:cNvPr id="141" name="Google Shape;141;p5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52"/>
          <p:cNvSpPr/>
          <p:nvPr>
            <p:ph idx="2" type="pic"/>
          </p:nvPr>
        </p:nvSpPr>
        <p:spPr>
          <a:xfrm>
            <a:off x="5183188" y="987425"/>
            <a:ext cx="6172200" cy="4873625"/>
          </a:xfrm>
          <a:prstGeom prst="rect">
            <a:avLst/>
          </a:prstGeom>
          <a:noFill/>
          <a:ln>
            <a:noFill/>
          </a:ln>
        </p:spPr>
      </p:sp>
      <p:sp>
        <p:nvSpPr>
          <p:cNvPr id="143" name="Google Shape;143;p5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4" name="Google Shape;144;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7" name="Shape 147"/>
        <p:cNvGrpSpPr/>
        <p:nvPr/>
      </p:nvGrpSpPr>
      <p:grpSpPr>
        <a:xfrm>
          <a:off x="0" y="0"/>
          <a:ext cx="0" cy="0"/>
          <a:chOff x="0" y="0"/>
          <a:chExt cx="0" cy="0"/>
        </a:xfrm>
      </p:grpSpPr>
      <p:sp>
        <p:nvSpPr>
          <p:cNvPr id="148" name="Google Shape;148;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5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5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5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3_Title Slide">
    <p:spTree>
      <p:nvGrpSpPr>
        <p:cNvPr id="159" name="Shape 159"/>
        <p:cNvGrpSpPr/>
        <p:nvPr/>
      </p:nvGrpSpPr>
      <p:grpSpPr>
        <a:xfrm>
          <a:off x="0" y="0"/>
          <a:ext cx="0" cy="0"/>
          <a:chOff x="0" y="0"/>
          <a:chExt cx="0" cy="0"/>
        </a:xfrm>
      </p:grpSpPr>
      <p:sp>
        <p:nvSpPr>
          <p:cNvPr id="160" name="Google Shape;160;p55"/>
          <p:cNvSpPr txBox="1"/>
          <p:nvPr>
            <p:ph type="ctrTitle"/>
          </p:nvPr>
        </p:nvSpPr>
        <p:spPr>
          <a:xfrm>
            <a:off x="2209800" y="4464028"/>
            <a:ext cx="9144000" cy="1641600"/>
          </a:xfrm>
          <a:prstGeom prst="rect">
            <a:avLst/>
          </a:prstGeom>
          <a:noFill/>
          <a:ln>
            <a:noFill/>
          </a:ln>
        </p:spPr>
        <p:txBody>
          <a:bodyPr anchorCtr="0" anchor="t" bIns="45700" lIns="91425" spcFirstLastPara="1" rIns="91425" wrap="square" tIns="45700">
            <a:normAutofit/>
          </a:bodyPr>
          <a:lstStyle>
            <a:lvl1pPr lvl="0" algn="r">
              <a:lnSpc>
                <a:spcPct val="90000"/>
              </a:lnSpc>
              <a:spcBef>
                <a:spcPts val="0"/>
              </a:spcBef>
              <a:spcAft>
                <a:spcPts val="0"/>
              </a:spcAft>
              <a:buClr>
                <a:srgbClr val="E2E2E2"/>
              </a:buClr>
              <a:buSzPts val="9600"/>
              <a:buFont typeface="Corbel"/>
              <a:buNone/>
              <a:defRPr b="0" sz="9600">
                <a:solidFill>
                  <a:srgbClr val="E2E2E2"/>
                </a:solidFill>
                <a:latin typeface="Corbel"/>
                <a:ea typeface="Corbel"/>
                <a:cs typeface="Corbel"/>
                <a:sym typeface="Corbe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55"/>
          <p:cNvSpPr txBox="1"/>
          <p:nvPr>
            <p:ph idx="1" type="subTitle"/>
          </p:nvPr>
        </p:nvSpPr>
        <p:spPr>
          <a:xfrm>
            <a:off x="2209799" y="3694375"/>
            <a:ext cx="9144000" cy="753900"/>
          </a:xfrm>
          <a:prstGeom prst="rect">
            <a:avLst/>
          </a:prstGeom>
          <a:noFill/>
          <a:ln>
            <a:noFill/>
          </a:ln>
        </p:spPr>
        <p:txBody>
          <a:bodyPr anchorCtr="0" anchor="b" bIns="45700" lIns="91425" spcFirstLastPara="1" rIns="91425" wrap="square" tIns="45700">
            <a:normAutofit/>
          </a:bodyPr>
          <a:lstStyle>
            <a:lvl1pPr lvl="0" algn="r">
              <a:lnSpc>
                <a:spcPct val="90000"/>
              </a:lnSpc>
              <a:spcBef>
                <a:spcPts val="1000"/>
              </a:spcBef>
              <a:spcAft>
                <a:spcPts val="0"/>
              </a:spcAft>
              <a:buClr>
                <a:schemeClr val="lt2"/>
              </a:buClr>
              <a:buSzPts val="3200"/>
              <a:buNone/>
              <a:defRPr b="0" sz="3200">
                <a:solidFill>
                  <a:schemeClr val="lt2"/>
                </a:solidFill>
                <a:latin typeface="Corbel"/>
                <a:ea typeface="Corbel"/>
                <a:cs typeface="Corbel"/>
                <a:sym typeface="Corbel"/>
              </a:defRPr>
            </a:lvl1pPr>
            <a:lvl2pPr lvl="1" algn="ctr">
              <a:lnSpc>
                <a:spcPct val="90000"/>
              </a:lnSpc>
              <a:spcBef>
                <a:spcPts val="500"/>
              </a:spcBef>
              <a:spcAft>
                <a:spcPts val="0"/>
              </a:spcAft>
              <a:buClr>
                <a:srgbClr val="EDEDED"/>
              </a:buClr>
              <a:buSzPts val="2000"/>
              <a:buNone/>
              <a:defRPr sz="2000"/>
            </a:lvl2pPr>
            <a:lvl3pPr lvl="2" algn="ctr">
              <a:lnSpc>
                <a:spcPct val="90000"/>
              </a:lnSpc>
              <a:spcBef>
                <a:spcPts val="500"/>
              </a:spcBef>
              <a:spcAft>
                <a:spcPts val="0"/>
              </a:spcAft>
              <a:buClr>
                <a:srgbClr val="EDEDED"/>
              </a:buClr>
              <a:buSzPts val="1800"/>
              <a:buNone/>
              <a:defRPr sz="1800"/>
            </a:lvl3pPr>
            <a:lvl4pPr lvl="3" algn="ctr">
              <a:lnSpc>
                <a:spcPct val="90000"/>
              </a:lnSpc>
              <a:spcBef>
                <a:spcPts val="500"/>
              </a:spcBef>
              <a:spcAft>
                <a:spcPts val="0"/>
              </a:spcAft>
              <a:buClr>
                <a:srgbClr val="EDEDED"/>
              </a:buClr>
              <a:buSzPts val="1600"/>
              <a:buNone/>
              <a:defRPr sz="1600"/>
            </a:lvl4pPr>
            <a:lvl5pPr lvl="4" algn="ctr">
              <a:lnSpc>
                <a:spcPct val="90000"/>
              </a:lnSpc>
              <a:spcBef>
                <a:spcPts val="500"/>
              </a:spcBef>
              <a:spcAft>
                <a:spcPts val="0"/>
              </a:spcAft>
              <a:buClr>
                <a:srgbClr val="EDEDED"/>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62" name="Google Shape;162;p5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 name="Google Shape;163;p5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 name="Google Shape;164;p5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EDEDED"/>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EDEDED"/>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EDEDED"/>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EDEDED"/>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EDEDED"/>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EDEDED"/>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EDEDED"/>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EDEDED"/>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EDEDED"/>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pic>
        <p:nvPicPr>
          <p:cNvPr descr="Logo, company name&#10;&#10;Description automatically generated" id="165" name="Google Shape;165;p55"/>
          <p:cNvPicPr preferRelativeResize="0"/>
          <p:nvPr/>
        </p:nvPicPr>
        <p:blipFill rotWithShape="1">
          <a:blip r:embed="rId2">
            <a:alphaModFix/>
          </a:blip>
          <a:srcRect b="0" l="0" r="0" t="0"/>
          <a:stretch/>
        </p:blipFill>
        <p:spPr>
          <a:xfrm>
            <a:off x="259988" y="186520"/>
            <a:ext cx="1567429" cy="100953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3">
  <p:cSld name="Section title and description 3">
    <p:spTree>
      <p:nvGrpSpPr>
        <p:cNvPr id="32" name="Shape 32"/>
        <p:cNvGrpSpPr/>
        <p:nvPr/>
      </p:nvGrpSpPr>
      <p:grpSpPr>
        <a:xfrm>
          <a:off x="0" y="0"/>
          <a:ext cx="0" cy="0"/>
          <a:chOff x="0" y="0"/>
          <a:chExt cx="0" cy="0"/>
        </a:xfrm>
      </p:grpSpPr>
      <p:sp>
        <p:nvSpPr>
          <p:cNvPr id="33" name="Google Shape;33;p33"/>
          <p:cNvSpPr txBox="1"/>
          <p:nvPr>
            <p:ph type="title"/>
          </p:nvPr>
        </p:nvSpPr>
        <p:spPr>
          <a:xfrm>
            <a:off x="6079233" y="1702100"/>
            <a:ext cx="5393600" cy="1976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1"/>
              </a:buClr>
              <a:buSzPts val="4200"/>
              <a:buFont typeface="Calibri"/>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p:txBody>
      </p:sp>
      <p:sp>
        <p:nvSpPr>
          <p:cNvPr id="34" name="Google Shape;34;p33"/>
          <p:cNvSpPr txBox="1"/>
          <p:nvPr>
            <p:ph idx="1" type="subTitle"/>
          </p:nvPr>
        </p:nvSpPr>
        <p:spPr>
          <a:xfrm>
            <a:off x="6214267" y="4212000"/>
            <a:ext cx="5393600" cy="16468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800"/>
            </a:lvl1pPr>
            <a:lvl2pPr lvl="1" algn="ctr">
              <a:lnSpc>
                <a:spcPct val="100000"/>
              </a:lnSpc>
              <a:spcBef>
                <a:spcPts val="0"/>
              </a:spcBef>
              <a:spcAft>
                <a:spcPts val="0"/>
              </a:spcAft>
              <a:buClr>
                <a:schemeClr val="dk1"/>
              </a:buClr>
              <a:buSzPts val="2100"/>
              <a:buNone/>
              <a:defRPr sz="2800"/>
            </a:lvl2pPr>
            <a:lvl3pPr lvl="2" algn="ctr">
              <a:lnSpc>
                <a:spcPct val="100000"/>
              </a:lnSpc>
              <a:spcBef>
                <a:spcPts val="0"/>
              </a:spcBef>
              <a:spcAft>
                <a:spcPts val="0"/>
              </a:spcAft>
              <a:buClr>
                <a:schemeClr val="dk1"/>
              </a:buClr>
              <a:buSzPts val="2100"/>
              <a:buNone/>
              <a:defRPr sz="2800"/>
            </a:lvl3pPr>
            <a:lvl4pPr lvl="3" algn="ctr">
              <a:lnSpc>
                <a:spcPct val="100000"/>
              </a:lnSpc>
              <a:spcBef>
                <a:spcPts val="0"/>
              </a:spcBef>
              <a:spcAft>
                <a:spcPts val="0"/>
              </a:spcAft>
              <a:buClr>
                <a:schemeClr val="dk1"/>
              </a:buClr>
              <a:buSzPts val="2100"/>
              <a:buNone/>
              <a:defRPr sz="2800"/>
            </a:lvl4pPr>
            <a:lvl5pPr lvl="4" algn="ctr">
              <a:lnSpc>
                <a:spcPct val="100000"/>
              </a:lnSpc>
              <a:spcBef>
                <a:spcPts val="0"/>
              </a:spcBef>
              <a:spcAft>
                <a:spcPts val="0"/>
              </a:spcAft>
              <a:buClr>
                <a:schemeClr val="dk1"/>
              </a:buClr>
              <a:buSzPts val="2100"/>
              <a:buNone/>
              <a:defRPr sz="2800"/>
            </a:lvl5pPr>
            <a:lvl6pPr lvl="5" algn="ctr">
              <a:lnSpc>
                <a:spcPct val="100000"/>
              </a:lnSpc>
              <a:spcBef>
                <a:spcPts val="0"/>
              </a:spcBef>
              <a:spcAft>
                <a:spcPts val="0"/>
              </a:spcAft>
              <a:buClr>
                <a:schemeClr val="dk1"/>
              </a:buClr>
              <a:buSzPts val="2100"/>
              <a:buNone/>
              <a:defRPr sz="2800"/>
            </a:lvl6pPr>
            <a:lvl7pPr lvl="6" algn="ctr">
              <a:lnSpc>
                <a:spcPct val="100000"/>
              </a:lnSpc>
              <a:spcBef>
                <a:spcPts val="0"/>
              </a:spcBef>
              <a:spcAft>
                <a:spcPts val="0"/>
              </a:spcAft>
              <a:buClr>
                <a:schemeClr val="dk1"/>
              </a:buClr>
              <a:buSzPts val="2100"/>
              <a:buNone/>
              <a:defRPr sz="2800"/>
            </a:lvl7pPr>
            <a:lvl8pPr lvl="7" algn="ctr">
              <a:lnSpc>
                <a:spcPct val="100000"/>
              </a:lnSpc>
              <a:spcBef>
                <a:spcPts val="0"/>
              </a:spcBef>
              <a:spcAft>
                <a:spcPts val="0"/>
              </a:spcAft>
              <a:buClr>
                <a:schemeClr val="dk1"/>
              </a:buClr>
              <a:buSzPts val="2100"/>
              <a:buNone/>
              <a:defRPr sz="2800"/>
            </a:lvl8pPr>
            <a:lvl9pPr lvl="8" algn="ctr">
              <a:lnSpc>
                <a:spcPct val="100000"/>
              </a:lnSpc>
              <a:spcBef>
                <a:spcPts val="0"/>
              </a:spcBef>
              <a:spcAft>
                <a:spcPts val="0"/>
              </a:spcAft>
              <a:buClr>
                <a:schemeClr val="dk1"/>
              </a:buClr>
              <a:buSzPts val="2100"/>
              <a:buNone/>
              <a:defRPr sz="2800"/>
            </a:lvl9pPr>
          </a:lstStyle>
          <a:p/>
        </p:txBody>
      </p:sp>
      <p:sp>
        <p:nvSpPr>
          <p:cNvPr id="35" name="Google Shape;35;p33"/>
          <p:cNvSpPr/>
          <p:nvPr>
            <p:ph idx="2" type="pic"/>
          </p:nvPr>
        </p:nvSpPr>
        <p:spPr>
          <a:xfrm>
            <a:off x="-12833" y="141200"/>
            <a:ext cx="5098400" cy="6293066"/>
          </a:xfrm>
          <a:prstGeom prst="rect">
            <a:avLst/>
          </a:prstGeom>
          <a:noFill/>
          <a:ln>
            <a:noFill/>
          </a:ln>
        </p:spPr>
      </p:sp>
      <p:sp>
        <p:nvSpPr>
          <p:cNvPr id="36" name="Google Shape;36;p33"/>
          <p:cNvSpPr/>
          <p:nvPr/>
        </p:nvSpPr>
        <p:spPr>
          <a:xfrm>
            <a:off x="-17600" y="-14400"/>
            <a:ext cx="12227200" cy="141200"/>
          </a:xfrm>
          <a:prstGeom prst="rect">
            <a:avLst/>
          </a:prstGeom>
          <a:solidFill>
            <a:srgbClr val="204893"/>
          </a:solidFill>
          <a:ln cap="flat" cmpd="sng" w="9525">
            <a:solidFill>
              <a:srgbClr val="204893"/>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sp>
        <p:nvSpPr>
          <p:cNvPr id="37" name="Google Shape;37;p33"/>
          <p:cNvSpPr/>
          <p:nvPr/>
        </p:nvSpPr>
        <p:spPr>
          <a:xfrm>
            <a:off x="-12833" y="6575467"/>
            <a:ext cx="12204800" cy="282400"/>
          </a:xfrm>
          <a:prstGeom prst="rect">
            <a:avLst/>
          </a:prstGeom>
          <a:solidFill>
            <a:srgbClr val="204893"/>
          </a:solidFill>
          <a:ln cap="flat" cmpd="sng" w="9525">
            <a:solidFill>
              <a:srgbClr val="204893"/>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67" u="none" cap="none" strike="noStrike">
              <a:solidFill>
                <a:srgbClr val="000000"/>
              </a:solidFill>
              <a:latin typeface="Arial"/>
              <a:ea typeface="Arial"/>
              <a:cs typeface="Arial"/>
              <a:sym typeface="Arial"/>
            </a:endParaRPr>
          </a:p>
        </p:txBody>
      </p:sp>
      <p:sp>
        <p:nvSpPr>
          <p:cNvPr id="38" name="Google Shape;38;p33"/>
          <p:cNvSpPr/>
          <p:nvPr/>
        </p:nvSpPr>
        <p:spPr>
          <a:xfrm>
            <a:off x="-6433" y="6434267"/>
            <a:ext cx="12192000" cy="141200"/>
          </a:xfrm>
          <a:prstGeom prst="rect">
            <a:avLst/>
          </a:prstGeom>
          <a:solidFill>
            <a:srgbClr val="75C1E0"/>
          </a:solidFill>
          <a:ln cap="flat" cmpd="sng" w="9525">
            <a:solidFill>
              <a:srgbClr val="75C1E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67"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39" name="Shape 39"/>
        <p:cNvGrpSpPr/>
        <p:nvPr/>
      </p:nvGrpSpPr>
      <p:grpSpPr>
        <a:xfrm>
          <a:off x="0" y="0"/>
          <a:ext cx="0" cy="0"/>
          <a:chOff x="0" y="0"/>
          <a:chExt cx="0" cy="0"/>
        </a:xfrm>
      </p:grpSpPr>
      <p:pic>
        <p:nvPicPr>
          <p:cNvPr id="40" name="Google Shape;40;p3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41" name="Google Shape;41;p34"/>
          <p:cNvPicPr preferRelativeResize="0"/>
          <p:nvPr/>
        </p:nvPicPr>
        <p:blipFill rotWithShape="1">
          <a:blip r:embed="rId3">
            <a:alphaModFix/>
          </a:blip>
          <a:srcRect b="0" l="0" r="0" t="0"/>
          <a:stretch/>
        </p:blipFill>
        <p:spPr>
          <a:xfrm>
            <a:off x="9551377" y="140677"/>
            <a:ext cx="2511669" cy="6850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2_Title slide">
    <p:spTree>
      <p:nvGrpSpPr>
        <p:cNvPr id="42" name="Shape 42"/>
        <p:cNvGrpSpPr/>
        <p:nvPr/>
      </p:nvGrpSpPr>
      <p:grpSpPr>
        <a:xfrm>
          <a:off x="0" y="0"/>
          <a:ext cx="0" cy="0"/>
          <a:chOff x="0" y="0"/>
          <a:chExt cx="0" cy="0"/>
        </a:xfrm>
      </p:grpSpPr>
      <p:sp>
        <p:nvSpPr>
          <p:cNvPr id="43" name="Google Shape;43;p35"/>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4" name="Google Shape;44;p35"/>
          <p:cNvSpPr txBox="1"/>
          <p:nvPr>
            <p:ph type="title"/>
          </p:nvPr>
        </p:nvSpPr>
        <p:spPr>
          <a:xfrm>
            <a:off x="552233" y="2934824"/>
            <a:ext cx="10942000" cy="1274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1"/>
              </a:buClr>
              <a:buSzPts val="4200"/>
              <a:buFont typeface="Calibri"/>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p:txBody>
      </p:sp>
      <p:sp>
        <p:nvSpPr>
          <p:cNvPr id="45" name="Google Shape;45;p35"/>
          <p:cNvSpPr txBox="1"/>
          <p:nvPr>
            <p:ph idx="1" type="subTitle"/>
          </p:nvPr>
        </p:nvSpPr>
        <p:spPr>
          <a:xfrm>
            <a:off x="3527256" y="4580078"/>
            <a:ext cx="5393600" cy="9612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800"/>
            </a:lvl1pPr>
            <a:lvl2pPr lvl="1" algn="ctr">
              <a:lnSpc>
                <a:spcPct val="100000"/>
              </a:lnSpc>
              <a:spcBef>
                <a:spcPts val="0"/>
              </a:spcBef>
              <a:spcAft>
                <a:spcPts val="0"/>
              </a:spcAft>
              <a:buClr>
                <a:schemeClr val="dk1"/>
              </a:buClr>
              <a:buSzPts val="2100"/>
              <a:buNone/>
              <a:defRPr sz="2800"/>
            </a:lvl2pPr>
            <a:lvl3pPr lvl="2" algn="ctr">
              <a:lnSpc>
                <a:spcPct val="100000"/>
              </a:lnSpc>
              <a:spcBef>
                <a:spcPts val="0"/>
              </a:spcBef>
              <a:spcAft>
                <a:spcPts val="0"/>
              </a:spcAft>
              <a:buClr>
                <a:schemeClr val="dk1"/>
              </a:buClr>
              <a:buSzPts val="2100"/>
              <a:buNone/>
              <a:defRPr sz="2800"/>
            </a:lvl3pPr>
            <a:lvl4pPr lvl="3" algn="ctr">
              <a:lnSpc>
                <a:spcPct val="100000"/>
              </a:lnSpc>
              <a:spcBef>
                <a:spcPts val="0"/>
              </a:spcBef>
              <a:spcAft>
                <a:spcPts val="0"/>
              </a:spcAft>
              <a:buClr>
                <a:schemeClr val="dk1"/>
              </a:buClr>
              <a:buSzPts val="2100"/>
              <a:buNone/>
              <a:defRPr sz="2800"/>
            </a:lvl4pPr>
            <a:lvl5pPr lvl="4" algn="ctr">
              <a:lnSpc>
                <a:spcPct val="100000"/>
              </a:lnSpc>
              <a:spcBef>
                <a:spcPts val="0"/>
              </a:spcBef>
              <a:spcAft>
                <a:spcPts val="0"/>
              </a:spcAft>
              <a:buClr>
                <a:schemeClr val="dk1"/>
              </a:buClr>
              <a:buSzPts val="2100"/>
              <a:buNone/>
              <a:defRPr sz="2800"/>
            </a:lvl5pPr>
            <a:lvl6pPr lvl="5" algn="ctr">
              <a:lnSpc>
                <a:spcPct val="100000"/>
              </a:lnSpc>
              <a:spcBef>
                <a:spcPts val="0"/>
              </a:spcBef>
              <a:spcAft>
                <a:spcPts val="0"/>
              </a:spcAft>
              <a:buClr>
                <a:schemeClr val="dk1"/>
              </a:buClr>
              <a:buSzPts val="2100"/>
              <a:buNone/>
              <a:defRPr sz="2800"/>
            </a:lvl6pPr>
            <a:lvl7pPr lvl="6" algn="ctr">
              <a:lnSpc>
                <a:spcPct val="100000"/>
              </a:lnSpc>
              <a:spcBef>
                <a:spcPts val="0"/>
              </a:spcBef>
              <a:spcAft>
                <a:spcPts val="0"/>
              </a:spcAft>
              <a:buClr>
                <a:schemeClr val="dk1"/>
              </a:buClr>
              <a:buSzPts val="2100"/>
              <a:buNone/>
              <a:defRPr sz="2800"/>
            </a:lvl7pPr>
            <a:lvl8pPr lvl="7" algn="ctr">
              <a:lnSpc>
                <a:spcPct val="100000"/>
              </a:lnSpc>
              <a:spcBef>
                <a:spcPts val="0"/>
              </a:spcBef>
              <a:spcAft>
                <a:spcPts val="0"/>
              </a:spcAft>
              <a:buClr>
                <a:schemeClr val="dk1"/>
              </a:buClr>
              <a:buSzPts val="2100"/>
              <a:buNone/>
              <a:defRPr sz="2800"/>
            </a:lvl8pPr>
            <a:lvl9pPr lvl="8" algn="ctr">
              <a:lnSpc>
                <a:spcPct val="100000"/>
              </a:lnSpc>
              <a:spcBef>
                <a:spcPts val="0"/>
              </a:spcBef>
              <a:spcAft>
                <a:spcPts val="0"/>
              </a:spcAft>
              <a:buClr>
                <a:schemeClr val="dk1"/>
              </a:buClr>
              <a:buSzPts val="2100"/>
              <a:buNone/>
              <a:defRPr sz="2800"/>
            </a:lvl9pPr>
          </a:lstStyle>
          <a:p/>
        </p:txBody>
      </p:sp>
      <p:pic>
        <p:nvPicPr>
          <p:cNvPr id="46" name="Google Shape;46;p35"/>
          <p:cNvPicPr preferRelativeResize="0"/>
          <p:nvPr/>
        </p:nvPicPr>
        <p:blipFill rotWithShape="1">
          <a:blip r:embed="rId2">
            <a:alphaModFix/>
          </a:blip>
          <a:srcRect b="0" l="0" r="0" t="0"/>
          <a:stretch/>
        </p:blipFill>
        <p:spPr>
          <a:xfrm>
            <a:off x="1859497" y="466665"/>
            <a:ext cx="8473006" cy="2606454"/>
          </a:xfrm>
          <a:prstGeom prst="rect">
            <a:avLst/>
          </a:prstGeom>
          <a:noFill/>
          <a:ln>
            <a:noFill/>
          </a:ln>
        </p:spPr>
      </p:pic>
      <p:pic>
        <p:nvPicPr>
          <p:cNvPr id="47" name="Google Shape;47;p35"/>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48" name="Shape 48"/>
        <p:cNvGrpSpPr/>
        <p:nvPr/>
      </p:nvGrpSpPr>
      <p:grpSpPr>
        <a:xfrm>
          <a:off x="0" y="0"/>
          <a:ext cx="0" cy="0"/>
          <a:chOff x="0" y="0"/>
          <a:chExt cx="0" cy="0"/>
        </a:xfrm>
      </p:grpSpPr>
      <p:pic>
        <p:nvPicPr>
          <p:cNvPr id="49" name="Google Shape;49;p36"/>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50" name="Shape 50"/>
        <p:cNvGrpSpPr/>
        <p:nvPr/>
      </p:nvGrpSpPr>
      <p:grpSpPr>
        <a:xfrm>
          <a:off x="0" y="0"/>
          <a:ext cx="0" cy="0"/>
          <a:chOff x="0" y="0"/>
          <a:chExt cx="0" cy="0"/>
        </a:xfrm>
      </p:grpSpPr>
      <p:pic>
        <p:nvPicPr>
          <p:cNvPr id="51" name="Google Shape;51;p37"/>
          <p:cNvPicPr preferRelativeResize="0"/>
          <p:nvPr/>
        </p:nvPicPr>
        <p:blipFill rotWithShape="1">
          <a:blip r:embed="rId2">
            <a:alphaModFix/>
          </a:blip>
          <a:srcRect b="0" l="0" r="0" t="0"/>
          <a:stretch/>
        </p:blipFill>
        <p:spPr>
          <a:xfrm>
            <a:off x="987" y="0"/>
            <a:ext cx="12190025" cy="6858000"/>
          </a:xfrm>
          <a:prstGeom prst="rect">
            <a:avLst/>
          </a:prstGeom>
          <a:noFill/>
          <a:ln>
            <a:noFill/>
          </a:ln>
        </p:spPr>
      </p:pic>
      <p:pic>
        <p:nvPicPr>
          <p:cNvPr id="52" name="Google Shape;52;p37"/>
          <p:cNvPicPr preferRelativeResize="0"/>
          <p:nvPr/>
        </p:nvPicPr>
        <p:blipFill rotWithShape="1">
          <a:blip r:embed="rId3">
            <a:alphaModFix/>
          </a:blip>
          <a:srcRect b="0" l="0" r="0" t="0"/>
          <a:stretch/>
        </p:blipFill>
        <p:spPr>
          <a:xfrm>
            <a:off x="9551377" y="140677"/>
            <a:ext cx="2511669" cy="68500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53" name="Shape 53"/>
        <p:cNvGrpSpPr/>
        <p:nvPr/>
      </p:nvGrpSpPr>
      <p:grpSpPr>
        <a:xfrm>
          <a:off x="0" y="0"/>
          <a:ext cx="0" cy="0"/>
          <a:chOff x="0" y="0"/>
          <a:chExt cx="0" cy="0"/>
        </a:xfrm>
      </p:grpSpPr>
      <p:pic>
        <p:nvPicPr>
          <p:cNvPr id="54" name="Google Shape;54;p38"/>
          <p:cNvPicPr preferRelativeResize="0"/>
          <p:nvPr/>
        </p:nvPicPr>
        <p:blipFill rotWithShape="1">
          <a:blip r:embed="rId2">
            <a:alphaModFix/>
          </a:blip>
          <a:srcRect b="0" l="0" r="0" t="0"/>
          <a:stretch/>
        </p:blipFill>
        <p:spPr>
          <a:xfrm>
            <a:off x="987" y="0"/>
            <a:ext cx="121900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55" name="Shape 55"/>
        <p:cNvGrpSpPr/>
        <p:nvPr/>
      </p:nvGrpSpPr>
      <p:grpSpPr>
        <a:xfrm>
          <a:off x="0" y="0"/>
          <a:ext cx="0" cy="0"/>
          <a:chOff x="0" y="0"/>
          <a:chExt cx="0" cy="0"/>
        </a:xfrm>
      </p:grpSpPr>
      <p:pic>
        <p:nvPicPr>
          <p:cNvPr id="56" name="Google Shape;56;p39"/>
          <p:cNvPicPr preferRelativeResize="0"/>
          <p:nvPr/>
        </p:nvPicPr>
        <p:blipFill rotWithShape="1">
          <a:blip r:embed="rId2">
            <a:alphaModFix/>
          </a:blip>
          <a:srcRect b="0" l="0" r="0" t="0"/>
          <a:stretch/>
        </p:blipFill>
        <p:spPr>
          <a:xfrm>
            <a:off x="987" y="0"/>
            <a:ext cx="12190025" cy="6858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0.jp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jp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jp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3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3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37.jpg"/><Relationship Id="rId9" Type="http://schemas.openxmlformats.org/officeDocument/2006/relationships/image" Target="../media/image34.png"/><Relationship Id="rId5" Type="http://schemas.openxmlformats.org/officeDocument/2006/relationships/image" Target="../media/image43.jpg"/><Relationship Id="rId6" Type="http://schemas.openxmlformats.org/officeDocument/2006/relationships/image" Target="../media/image42.jpg"/><Relationship Id="rId7" Type="http://schemas.openxmlformats.org/officeDocument/2006/relationships/image" Target="../media/image47.jpg"/><Relationship Id="rId8" Type="http://schemas.openxmlformats.org/officeDocument/2006/relationships/image" Target="../media/image38.png"/><Relationship Id="rId10"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mesonet.agron.iastate.edu/archive/" TargetMode="External"/><Relationship Id="rId4" Type="http://schemas.openxmlformats.org/officeDocument/2006/relationships/hyperlink" Target="https://mesowest.utah.edu/" TargetMode="External"/><Relationship Id="rId5" Type="http://schemas.openxmlformats.org/officeDocument/2006/relationships/hyperlink" Target="https://madis.ncep.noaa.gov/" TargetMode="External"/><Relationship Id="rId6" Type="http://schemas.openxmlformats.org/officeDocument/2006/relationships/hyperlink" Target="https://www.ncei.noaa.gov/access/homr/" TargetMode="External"/><Relationship Id="rId7" Type="http://schemas.openxmlformats.org/officeDocument/2006/relationships/hyperlink" Target="https://raws.dri.edu/"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hyperlink" Target="https://api.synopticdata.com/v2/stations" TargetMode="External"/><Relationship Id="rId4" Type="http://schemas.openxmlformats.org/officeDocument/2006/relationships/hyperlink" Target="https://developers.synopticdata.com/mesone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53.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comments" Target="../comments/comment1.xml"/><Relationship Id="rId4" Type="http://schemas.openxmlformats.org/officeDocument/2006/relationships/image" Target="../media/image56.jpg"/><Relationship Id="rId5" Type="http://schemas.openxmlformats.org/officeDocument/2006/relationships/image" Target="../media/image5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drive.google.com/file/d/1kq7RFbkX4jbSSDMzWBgsz8LfG2b_O4PA/view" TargetMode="External"/><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
          <p:cNvSpPr txBox="1"/>
          <p:nvPr>
            <p:ph idx="1" type="subTitle"/>
          </p:nvPr>
        </p:nvSpPr>
        <p:spPr>
          <a:xfrm>
            <a:off x="1234965" y="3133574"/>
            <a:ext cx="9722069" cy="255399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3600"/>
              <a:buNone/>
            </a:pPr>
            <a:r>
              <a:rPr lang="en-US" sz="3600">
                <a:highlight>
                  <a:srgbClr val="FFFFFF"/>
                </a:highlight>
                <a:latin typeface="Arial"/>
                <a:ea typeface="Arial"/>
                <a:cs typeface="Arial"/>
                <a:sym typeface="Arial"/>
              </a:rPr>
              <a:t>Using Python to Retrieve Weather Observations from a Mesonet API with Application to Practical Use Cases</a:t>
            </a:r>
            <a:endParaRPr sz="3600">
              <a:highlight>
                <a:srgbClr val="FFFFFF"/>
              </a:highlight>
              <a:latin typeface="Arial"/>
              <a:ea typeface="Arial"/>
              <a:cs typeface="Arial"/>
              <a:sym typeface="Arial"/>
            </a:endParaRPr>
          </a:p>
          <a:p>
            <a:pPr indent="0" lvl="0" marL="0" rtl="0" algn="ctr">
              <a:lnSpc>
                <a:spcPct val="90000"/>
              </a:lnSpc>
              <a:spcBef>
                <a:spcPts val="0"/>
              </a:spcBef>
              <a:spcAft>
                <a:spcPts val="0"/>
              </a:spcAft>
              <a:buClr>
                <a:schemeClr val="dk1"/>
              </a:buClr>
              <a:buSzPts val="3600"/>
              <a:buNone/>
            </a:pPr>
            <a:r>
              <a:rPr lang="en-US">
                <a:highlight>
                  <a:srgbClr val="FFFFFF"/>
                </a:highlight>
                <a:latin typeface="Arial"/>
                <a:ea typeface="Arial"/>
                <a:cs typeface="Arial"/>
                <a:sym typeface="Arial"/>
              </a:rPr>
              <a:t>AMS Annual Meeting 2023</a:t>
            </a:r>
            <a:endParaRPr>
              <a:highlight>
                <a:srgbClr val="FFFFFF"/>
              </a:highlight>
              <a:latin typeface="Arial"/>
              <a:ea typeface="Arial"/>
              <a:cs typeface="Arial"/>
              <a:sym typeface="Arial"/>
            </a:endParaRPr>
          </a:p>
          <a:p>
            <a:pPr indent="0" lvl="0" marL="0" rtl="0" algn="ctr">
              <a:lnSpc>
                <a:spcPct val="90000"/>
              </a:lnSpc>
              <a:spcBef>
                <a:spcPts val="0"/>
              </a:spcBef>
              <a:spcAft>
                <a:spcPts val="0"/>
              </a:spcAft>
              <a:buClr>
                <a:schemeClr val="dk1"/>
              </a:buClr>
              <a:buSzPts val="3600"/>
              <a:buNone/>
            </a:pPr>
            <a:r>
              <a:rPr lang="en-US">
                <a:highlight>
                  <a:srgbClr val="FFFFFF"/>
                </a:highlight>
                <a:latin typeface="Arial"/>
                <a:ea typeface="Arial"/>
                <a:cs typeface="Arial"/>
                <a:sym typeface="Arial"/>
              </a:rPr>
              <a:t>Short Course</a:t>
            </a:r>
            <a:endParaRPr>
              <a:highlight>
                <a:srgbClr val="FFFFFF"/>
              </a:highlight>
              <a:latin typeface="Arial"/>
              <a:ea typeface="Arial"/>
              <a:cs typeface="Arial"/>
              <a:sym typeface="Arial"/>
            </a:endParaRPr>
          </a:p>
          <a:p>
            <a:pPr indent="0" lvl="0" marL="0" rtl="0" algn="ctr">
              <a:lnSpc>
                <a:spcPct val="90000"/>
              </a:lnSpc>
              <a:spcBef>
                <a:spcPts val="1000"/>
              </a:spcBef>
              <a:spcAft>
                <a:spcPts val="0"/>
              </a:spcAft>
              <a:buClr>
                <a:srgbClr val="7F7F7F"/>
              </a:buClr>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1b1f44fe33b_0_42"/>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253" name="Google Shape;253;g1b1f44fe33b_0_42"/>
          <p:cNvSpPr txBox="1"/>
          <p:nvPr/>
        </p:nvSpPr>
        <p:spPr>
          <a:xfrm>
            <a:off x="283466" y="21766"/>
            <a:ext cx="119085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lang="en-US" sz="3000">
                <a:solidFill>
                  <a:srgbClr val="1A305B"/>
                </a:solidFill>
                <a:latin typeface="Corbel"/>
                <a:ea typeface="Corbel"/>
                <a:cs typeface="Corbel"/>
                <a:sym typeface="Corbel"/>
              </a:rPr>
              <a:t>Measurement to Dissemination - Metadata</a:t>
            </a:r>
            <a:endParaRPr b="0" i="0" sz="3000" u="none" cap="none" strike="noStrike">
              <a:solidFill>
                <a:srgbClr val="1A305B"/>
              </a:solidFill>
              <a:latin typeface="Corbel"/>
              <a:ea typeface="Corbel"/>
              <a:cs typeface="Corbel"/>
              <a:sym typeface="Corbel"/>
            </a:endParaRPr>
          </a:p>
        </p:txBody>
      </p:sp>
      <p:sp>
        <p:nvSpPr>
          <p:cNvPr id="254" name="Google Shape;254;g1b1f44fe33b_0_42"/>
          <p:cNvSpPr txBox="1"/>
          <p:nvPr/>
        </p:nvSpPr>
        <p:spPr>
          <a:xfrm>
            <a:off x="283475" y="4770025"/>
            <a:ext cx="113349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800">
                <a:solidFill>
                  <a:srgbClr val="1A305B"/>
                </a:solidFill>
                <a:latin typeface="Corbel"/>
                <a:ea typeface="Corbel"/>
                <a:cs typeface="Corbel"/>
                <a:sym typeface="Corbel"/>
              </a:rPr>
              <a:t>Other details that we need to provide</a:t>
            </a:r>
            <a:endParaRPr b="1" sz="1800">
              <a:solidFill>
                <a:srgbClr val="1A305B"/>
              </a:solidFill>
              <a:latin typeface="Corbel"/>
              <a:ea typeface="Corbel"/>
              <a:cs typeface="Corbel"/>
              <a:sym typeface="Corbel"/>
            </a:endParaRPr>
          </a:p>
          <a:p>
            <a:pPr indent="0" lvl="0" marL="0" marR="0" rtl="0" algn="l">
              <a:lnSpc>
                <a:spcPct val="100000"/>
              </a:lnSpc>
              <a:spcBef>
                <a:spcPts val="0"/>
              </a:spcBef>
              <a:spcAft>
                <a:spcPts val="0"/>
              </a:spcAft>
              <a:buNone/>
            </a:pPr>
            <a:r>
              <a:rPr b="1" lang="en-US" sz="1800">
                <a:solidFill>
                  <a:srgbClr val="1A305B"/>
                </a:solidFill>
                <a:latin typeface="Corbel"/>
                <a:ea typeface="Corbel"/>
                <a:cs typeface="Corbel"/>
                <a:sym typeface="Corbel"/>
              </a:rPr>
              <a:t>Location - latitude, longitude, elevation ASL, time zone</a:t>
            </a:r>
            <a:endParaRPr b="1" sz="1800">
              <a:solidFill>
                <a:srgbClr val="1A305B"/>
              </a:solidFill>
              <a:latin typeface="Corbel"/>
              <a:ea typeface="Corbel"/>
              <a:cs typeface="Corbel"/>
              <a:sym typeface="Corbel"/>
            </a:endParaRPr>
          </a:p>
          <a:p>
            <a:pPr indent="0" lvl="0" marL="0" marR="0" rtl="0" algn="l">
              <a:lnSpc>
                <a:spcPct val="100000"/>
              </a:lnSpc>
              <a:spcBef>
                <a:spcPts val="0"/>
              </a:spcBef>
              <a:spcAft>
                <a:spcPts val="0"/>
              </a:spcAft>
              <a:buNone/>
            </a:pPr>
            <a:r>
              <a:rPr b="1" lang="en-US" sz="1800">
                <a:solidFill>
                  <a:srgbClr val="1A305B"/>
                </a:solidFill>
                <a:latin typeface="Corbel"/>
                <a:ea typeface="Corbel"/>
                <a:cs typeface="Corbel"/>
                <a:sym typeface="Corbel"/>
              </a:rPr>
              <a:t>Units - of all measured variables</a:t>
            </a:r>
            <a:endParaRPr b="1" sz="1800">
              <a:solidFill>
                <a:srgbClr val="1A305B"/>
              </a:solidFill>
              <a:latin typeface="Corbel"/>
              <a:ea typeface="Corbel"/>
              <a:cs typeface="Corbel"/>
              <a:sym typeface="Corbel"/>
            </a:endParaRPr>
          </a:p>
          <a:p>
            <a:pPr indent="0" lvl="0" marL="0" marR="0" rtl="0" algn="l">
              <a:lnSpc>
                <a:spcPct val="100000"/>
              </a:lnSpc>
              <a:spcBef>
                <a:spcPts val="0"/>
              </a:spcBef>
              <a:spcAft>
                <a:spcPts val="0"/>
              </a:spcAft>
              <a:buNone/>
            </a:pPr>
            <a:r>
              <a:rPr b="1" lang="en-US" sz="1800">
                <a:solidFill>
                  <a:srgbClr val="1A305B"/>
                </a:solidFill>
                <a:latin typeface="Corbel"/>
                <a:ea typeface="Corbel"/>
                <a:cs typeface="Corbel"/>
                <a:sym typeface="Corbel"/>
              </a:rPr>
              <a:t>Other more detailed - instrumentation type, maintenance records, </a:t>
            </a:r>
            <a:endParaRPr b="1" sz="1800">
              <a:solidFill>
                <a:srgbClr val="1A305B"/>
              </a:solidFill>
              <a:latin typeface="Corbel"/>
              <a:ea typeface="Corbel"/>
              <a:cs typeface="Corbel"/>
              <a:sym typeface="Corbel"/>
            </a:endParaRPr>
          </a:p>
          <a:p>
            <a:pPr indent="0" lvl="0" marL="0" marR="0" rtl="0" algn="l">
              <a:lnSpc>
                <a:spcPct val="100000"/>
              </a:lnSpc>
              <a:spcBef>
                <a:spcPts val="0"/>
              </a:spcBef>
              <a:spcAft>
                <a:spcPts val="0"/>
              </a:spcAft>
              <a:buNone/>
            </a:pPr>
            <a:r>
              <a:t/>
            </a:r>
            <a:endParaRPr b="1" sz="1800">
              <a:solidFill>
                <a:srgbClr val="1A305B"/>
              </a:solidFill>
              <a:latin typeface="Corbel"/>
              <a:ea typeface="Corbel"/>
              <a:cs typeface="Corbel"/>
              <a:sym typeface="Corbel"/>
            </a:endParaRPr>
          </a:p>
        </p:txBody>
      </p:sp>
      <p:graphicFrame>
        <p:nvGraphicFramePr>
          <p:cNvPr id="255" name="Google Shape;255;g1b1f44fe33b_0_42"/>
          <p:cNvGraphicFramePr/>
          <p:nvPr/>
        </p:nvGraphicFramePr>
        <p:xfrm>
          <a:off x="283475" y="575875"/>
          <a:ext cx="3000000" cy="3000000"/>
        </p:xfrm>
        <a:graphic>
          <a:graphicData uri="http://schemas.openxmlformats.org/drawingml/2006/table">
            <a:tbl>
              <a:tblPr>
                <a:noFill/>
                <a:tableStyleId>{DC906836-DB70-4D31-A2B2-5BB3BC66E0C5}</a:tableStyleId>
              </a:tblPr>
              <a:tblGrid>
                <a:gridCol w="1351250"/>
                <a:gridCol w="1351250"/>
                <a:gridCol w="1351250"/>
                <a:gridCol w="1351250"/>
                <a:gridCol w="1351250"/>
                <a:gridCol w="1351250"/>
              </a:tblGrid>
              <a:tr h="567125">
                <a:tc>
                  <a:txBody>
                    <a:bodyPr/>
                    <a:lstStyle/>
                    <a:p>
                      <a:pPr indent="0" lvl="0" marL="0" rtl="0" algn="l">
                        <a:spcBef>
                          <a:spcPts val="0"/>
                        </a:spcBef>
                        <a:spcAft>
                          <a:spcPts val="0"/>
                        </a:spcAft>
                        <a:buNone/>
                      </a:pPr>
                      <a:r>
                        <a:rPr lang="en-US"/>
                        <a:t>Datetime </a:t>
                      </a:r>
                      <a:r>
                        <a:rPr lang="en-US">
                          <a:solidFill>
                            <a:srgbClr val="980000"/>
                          </a:solidFill>
                        </a:rPr>
                        <a:t>(Mountain Time Zone)</a:t>
                      </a:r>
                      <a:endParaRPr>
                        <a:solidFill>
                          <a:srgbClr val="980000"/>
                        </a:solidFill>
                      </a:endParaRPr>
                    </a:p>
                  </a:txBody>
                  <a:tcPr marT="91425" marB="91425" marR="91425" marL="91425"/>
                </a:tc>
                <a:tc>
                  <a:txBody>
                    <a:bodyPr/>
                    <a:lstStyle/>
                    <a:p>
                      <a:pPr indent="0" lvl="0" marL="0" rtl="0" algn="l">
                        <a:spcBef>
                          <a:spcPts val="0"/>
                        </a:spcBef>
                        <a:spcAft>
                          <a:spcPts val="0"/>
                        </a:spcAft>
                        <a:buNone/>
                      </a:pPr>
                      <a:r>
                        <a:rPr lang="en-US"/>
                        <a:t>Temperature </a:t>
                      </a:r>
                      <a:r>
                        <a:rPr lang="en-US">
                          <a:solidFill>
                            <a:srgbClr val="980000"/>
                          </a:solidFill>
                        </a:rPr>
                        <a:t>(°F)</a:t>
                      </a:r>
                      <a:endParaRPr>
                        <a:solidFill>
                          <a:srgbClr val="980000"/>
                        </a:solidFill>
                      </a:endParaRPr>
                    </a:p>
                  </a:txBody>
                  <a:tcPr marT="91425" marB="91425" marR="91425" marL="91425"/>
                </a:tc>
                <a:tc>
                  <a:txBody>
                    <a:bodyPr/>
                    <a:lstStyle/>
                    <a:p>
                      <a:pPr indent="0" lvl="0" marL="0" rtl="0" algn="l">
                        <a:spcBef>
                          <a:spcPts val="0"/>
                        </a:spcBef>
                        <a:spcAft>
                          <a:spcPts val="0"/>
                        </a:spcAft>
                        <a:buNone/>
                      </a:pPr>
                      <a:r>
                        <a:rPr lang="en-US"/>
                        <a:t>Relative Humidity </a:t>
                      </a:r>
                      <a:r>
                        <a:rPr lang="en-US">
                          <a:solidFill>
                            <a:srgbClr val="980000"/>
                          </a:solidFill>
                        </a:rPr>
                        <a:t>(%)</a:t>
                      </a:r>
                      <a:endParaRPr>
                        <a:solidFill>
                          <a:srgbClr val="980000"/>
                        </a:solidFill>
                      </a:endParaRPr>
                    </a:p>
                  </a:txBody>
                  <a:tcPr marT="91425" marB="91425" marR="91425" marL="91425"/>
                </a:tc>
                <a:tc>
                  <a:txBody>
                    <a:bodyPr/>
                    <a:lstStyle/>
                    <a:p>
                      <a:pPr indent="0" lvl="0" marL="0" rtl="0" algn="l">
                        <a:spcBef>
                          <a:spcPts val="0"/>
                        </a:spcBef>
                        <a:spcAft>
                          <a:spcPts val="0"/>
                        </a:spcAft>
                        <a:buNone/>
                      </a:pPr>
                      <a:r>
                        <a:rPr lang="en-US"/>
                        <a:t>Pressure </a:t>
                      </a:r>
                      <a:r>
                        <a:rPr lang="en-US">
                          <a:solidFill>
                            <a:srgbClr val="980000"/>
                          </a:solidFill>
                        </a:rPr>
                        <a:t>(mb)</a:t>
                      </a:r>
                      <a:endParaRPr>
                        <a:solidFill>
                          <a:srgbClr val="980000"/>
                        </a:solidFill>
                      </a:endParaRPr>
                    </a:p>
                  </a:txBody>
                  <a:tcPr marT="91425" marB="91425" marR="91425" marL="91425"/>
                </a:tc>
                <a:tc>
                  <a:txBody>
                    <a:bodyPr/>
                    <a:lstStyle/>
                    <a:p>
                      <a:pPr indent="0" lvl="0" marL="0" rtl="0" algn="l">
                        <a:spcBef>
                          <a:spcPts val="0"/>
                        </a:spcBef>
                        <a:spcAft>
                          <a:spcPts val="0"/>
                        </a:spcAft>
                        <a:buNone/>
                      </a:pPr>
                      <a:r>
                        <a:rPr lang="en-US"/>
                        <a:t>Wind Speed </a:t>
                      </a:r>
                      <a:r>
                        <a:rPr lang="en-US">
                          <a:solidFill>
                            <a:srgbClr val="980000"/>
                          </a:solidFill>
                        </a:rPr>
                        <a:t>(mph)</a:t>
                      </a:r>
                      <a:endParaRPr>
                        <a:solidFill>
                          <a:srgbClr val="980000"/>
                        </a:solidFill>
                      </a:endParaRPr>
                    </a:p>
                  </a:txBody>
                  <a:tcPr marT="91425" marB="91425" marR="91425" marL="91425"/>
                </a:tc>
                <a:tc>
                  <a:txBody>
                    <a:bodyPr/>
                    <a:lstStyle/>
                    <a:p>
                      <a:pPr indent="0" lvl="0" marL="0" rtl="0" algn="l">
                        <a:spcBef>
                          <a:spcPts val="0"/>
                        </a:spcBef>
                        <a:spcAft>
                          <a:spcPts val="0"/>
                        </a:spcAft>
                        <a:buNone/>
                      </a:pPr>
                      <a:r>
                        <a:rPr lang="en-US"/>
                        <a:t>Wind Direction </a:t>
                      </a:r>
                      <a:r>
                        <a:rPr lang="en-US">
                          <a:solidFill>
                            <a:srgbClr val="980000"/>
                          </a:solidFill>
                        </a:rPr>
                        <a:t>(°)</a:t>
                      </a:r>
                      <a:endParaRPr>
                        <a:solidFill>
                          <a:srgbClr val="980000"/>
                        </a:solidFill>
                      </a:endParaRPr>
                    </a:p>
                  </a:txBody>
                  <a:tcPr marT="91425" marB="91425" marR="91425" marL="91425"/>
                </a:tc>
              </a:tr>
              <a:tr h="567125">
                <a:tc>
                  <a:txBody>
                    <a:bodyPr/>
                    <a:lstStyle/>
                    <a:p>
                      <a:pPr indent="0" lvl="0" marL="0" rtl="0" algn="l">
                        <a:spcBef>
                          <a:spcPts val="0"/>
                        </a:spcBef>
                        <a:spcAft>
                          <a:spcPts val="0"/>
                        </a:spcAft>
                        <a:buNone/>
                      </a:pPr>
                      <a:r>
                        <a:rPr lang="en-US"/>
                        <a:t>1/8/2023 8:00AM LST</a:t>
                      </a:r>
                      <a:endParaRPr/>
                    </a:p>
                  </a:txBody>
                  <a:tcPr marT="91425" marB="91425" marR="91425" marL="91425"/>
                </a:tc>
                <a:tc>
                  <a:txBody>
                    <a:bodyPr/>
                    <a:lstStyle/>
                    <a:p>
                      <a:pPr indent="0" lvl="0" marL="0" rtl="0" algn="l">
                        <a:spcBef>
                          <a:spcPts val="0"/>
                        </a:spcBef>
                        <a:spcAft>
                          <a:spcPts val="0"/>
                        </a:spcAft>
                        <a:buNone/>
                      </a:pPr>
                      <a:r>
                        <a:rPr lang="en-US"/>
                        <a:t>50</a:t>
                      </a:r>
                      <a:endParaRPr/>
                    </a:p>
                  </a:txBody>
                  <a:tcPr marT="91425" marB="91425" marR="91425" marL="91425"/>
                </a:tc>
                <a:tc>
                  <a:txBody>
                    <a:bodyPr/>
                    <a:lstStyle/>
                    <a:p>
                      <a:pPr indent="0" lvl="0" marL="0" rtl="0" algn="l">
                        <a:spcBef>
                          <a:spcPts val="0"/>
                        </a:spcBef>
                        <a:spcAft>
                          <a:spcPts val="0"/>
                        </a:spcAft>
                        <a:buNone/>
                      </a:pPr>
                      <a:r>
                        <a:rPr lang="en-US"/>
                        <a:t>40</a:t>
                      </a:r>
                      <a:endParaRPr/>
                    </a:p>
                  </a:txBody>
                  <a:tcPr marT="91425" marB="91425" marR="91425" marL="91425"/>
                </a:tc>
                <a:tc>
                  <a:txBody>
                    <a:bodyPr/>
                    <a:lstStyle/>
                    <a:p>
                      <a:pPr indent="0" lvl="0" marL="0" rtl="0" algn="l">
                        <a:spcBef>
                          <a:spcPts val="0"/>
                        </a:spcBef>
                        <a:spcAft>
                          <a:spcPts val="0"/>
                        </a:spcAft>
                        <a:buNone/>
                      </a:pPr>
                      <a:r>
                        <a:rPr lang="en-US"/>
                        <a:t>905.7</a:t>
                      </a:r>
                      <a:endParaRPr/>
                    </a:p>
                  </a:txBody>
                  <a:tcPr marT="91425" marB="91425" marR="91425" marL="91425"/>
                </a:tc>
                <a:tc>
                  <a:txBody>
                    <a:bodyPr/>
                    <a:lstStyle/>
                    <a:p>
                      <a:pPr indent="0" lvl="0" marL="0" rtl="0" algn="l">
                        <a:spcBef>
                          <a:spcPts val="0"/>
                        </a:spcBef>
                        <a:spcAft>
                          <a:spcPts val="0"/>
                        </a:spcAft>
                        <a:buNone/>
                      </a:pPr>
                      <a:r>
                        <a:rPr lang="en-US"/>
                        <a:t>2.0</a:t>
                      </a:r>
                      <a:endParaRPr/>
                    </a:p>
                  </a:txBody>
                  <a:tcPr marT="91425" marB="91425" marR="91425" marL="91425"/>
                </a:tc>
                <a:tc>
                  <a:txBody>
                    <a:bodyPr/>
                    <a:lstStyle/>
                    <a:p>
                      <a:pPr indent="0" lvl="0" marL="0" rtl="0" algn="l">
                        <a:spcBef>
                          <a:spcPts val="0"/>
                        </a:spcBef>
                        <a:spcAft>
                          <a:spcPts val="0"/>
                        </a:spcAft>
                        <a:buNone/>
                      </a:pPr>
                      <a:r>
                        <a:rPr lang="en-US"/>
                        <a:t>167</a:t>
                      </a:r>
                      <a:endParaRPr/>
                    </a:p>
                  </a:txBody>
                  <a:tcPr marT="91425" marB="91425" marR="91425" marL="91425"/>
                </a:tc>
              </a:tr>
              <a:tr h="765650">
                <a:tc>
                  <a:txBody>
                    <a:bodyPr/>
                    <a:lstStyle/>
                    <a:p>
                      <a:pPr indent="0" lvl="0" marL="0" rtl="0" algn="l">
                        <a:spcBef>
                          <a:spcPts val="0"/>
                        </a:spcBef>
                        <a:spcAft>
                          <a:spcPts val="0"/>
                        </a:spcAft>
                        <a:buNone/>
                      </a:pPr>
                      <a:r>
                        <a:rPr lang="en-US">
                          <a:solidFill>
                            <a:schemeClr val="dk1"/>
                          </a:solidFill>
                        </a:rPr>
                        <a:t>1/8/2023 8:15AM LST</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50</a:t>
                      </a:r>
                      <a:endParaRPr/>
                    </a:p>
                  </a:txBody>
                  <a:tcPr marT="91425" marB="91425" marR="91425" marL="91425"/>
                </a:tc>
                <a:tc>
                  <a:txBody>
                    <a:bodyPr/>
                    <a:lstStyle/>
                    <a:p>
                      <a:pPr indent="0" lvl="0" marL="0" rtl="0" algn="l">
                        <a:spcBef>
                          <a:spcPts val="0"/>
                        </a:spcBef>
                        <a:spcAft>
                          <a:spcPts val="0"/>
                        </a:spcAft>
                        <a:buNone/>
                      </a:pPr>
                      <a:r>
                        <a:rPr lang="en-US"/>
                        <a:t>40</a:t>
                      </a:r>
                      <a:endParaRPr/>
                    </a:p>
                  </a:txBody>
                  <a:tcPr marT="91425" marB="91425" marR="91425" marL="91425"/>
                </a:tc>
                <a:tc>
                  <a:txBody>
                    <a:bodyPr/>
                    <a:lstStyle/>
                    <a:p>
                      <a:pPr indent="0" lvl="0" marL="0" rtl="0" algn="l">
                        <a:spcBef>
                          <a:spcPts val="0"/>
                        </a:spcBef>
                        <a:spcAft>
                          <a:spcPts val="0"/>
                        </a:spcAft>
                        <a:buNone/>
                      </a:pPr>
                      <a:r>
                        <a:rPr lang="en-US"/>
                        <a:t>905.7</a:t>
                      </a:r>
                      <a:endParaRPr/>
                    </a:p>
                  </a:txBody>
                  <a:tcPr marT="91425" marB="91425" marR="91425" marL="91425"/>
                </a:tc>
                <a:tc>
                  <a:txBody>
                    <a:bodyPr/>
                    <a:lstStyle/>
                    <a:p>
                      <a:pPr indent="0" lvl="0" marL="0" rtl="0" algn="l">
                        <a:spcBef>
                          <a:spcPts val="0"/>
                        </a:spcBef>
                        <a:spcAft>
                          <a:spcPts val="0"/>
                        </a:spcAft>
                        <a:buNone/>
                      </a:pPr>
                      <a:r>
                        <a:rPr lang="en-US"/>
                        <a:t>3.0</a:t>
                      </a:r>
                      <a:endParaRPr/>
                    </a:p>
                  </a:txBody>
                  <a:tcPr marT="91425" marB="91425" marR="91425" marL="91425"/>
                </a:tc>
                <a:tc>
                  <a:txBody>
                    <a:bodyPr/>
                    <a:lstStyle/>
                    <a:p>
                      <a:pPr indent="0" lvl="0" marL="0" rtl="0" algn="l">
                        <a:spcBef>
                          <a:spcPts val="0"/>
                        </a:spcBef>
                        <a:spcAft>
                          <a:spcPts val="0"/>
                        </a:spcAft>
                        <a:buNone/>
                      </a:pPr>
                      <a:r>
                        <a:rPr lang="en-US"/>
                        <a:t>163</a:t>
                      </a:r>
                      <a:endParaRPr/>
                    </a:p>
                  </a:txBody>
                  <a:tcPr marT="91425" marB="91425" marR="91425" marL="91425"/>
                </a:tc>
              </a:tr>
              <a:tr h="765650">
                <a:tc>
                  <a:txBody>
                    <a:bodyPr/>
                    <a:lstStyle/>
                    <a:p>
                      <a:pPr indent="0" lvl="0" marL="0" rtl="0" algn="l">
                        <a:spcBef>
                          <a:spcPts val="0"/>
                        </a:spcBef>
                        <a:spcAft>
                          <a:spcPts val="0"/>
                        </a:spcAft>
                        <a:buNone/>
                      </a:pPr>
                      <a:r>
                        <a:rPr lang="en-US">
                          <a:solidFill>
                            <a:schemeClr val="dk1"/>
                          </a:solidFill>
                        </a:rPr>
                        <a:t>1/8/2023 8:30AM LST</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51</a:t>
                      </a:r>
                      <a:endParaRPr/>
                    </a:p>
                  </a:txBody>
                  <a:tcPr marT="91425" marB="91425" marR="91425" marL="91425"/>
                </a:tc>
                <a:tc>
                  <a:txBody>
                    <a:bodyPr/>
                    <a:lstStyle/>
                    <a:p>
                      <a:pPr indent="0" lvl="0" marL="0" rtl="0" algn="l">
                        <a:spcBef>
                          <a:spcPts val="0"/>
                        </a:spcBef>
                        <a:spcAft>
                          <a:spcPts val="0"/>
                        </a:spcAft>
                        <a:buNone/>
                      </a:pPr>
                      <a:r>
                        <a:rPr lang="en-US"/>
                        <a:t>38</a:t>
                      </a:r>
                      <a:endParaRPr/>
                    </a:p>
                  </a:txBody>
                  <a:tcPr marT="91425" marB="91425" marR="91425" marL="91425"/>
                </a:tc>
                <a:tc>
                  <a:txBody>
                    <a:bodyPr/>
                    <a:lstStyle/>
                    <a:p>
                      <a:pPr indent="0" lvl="0" marL="0" rtl="0" algn="l">
                        <a:spcBef>
                          <a:spcPts val="0"/>
                        </a:spcBef>
                        <a:spcAft>
                          <a:spcPts val="0"/>
                        </a:spcAft>
                        <a:buNone/>
                      </a:pPr>
                      <a:r>
                        <a:rPr lang="en-US"/>
                        <a:t>905.6</a:t>
                      </a:r>
                      <a:endParaRPr/>
                    </a:p>
                  </a:txBody>
                  <a:tcPr marT="91425" marB="91425" marR="91425" marL="91425"/>
                </a:tc>
                <a:tc>
                  <a:txBody>
                    <a:bodyPr/>
                    <a:lstStyle/>
                    <a:p>
                      <a:pPr indent="0" lvl="0" marL="0" rtl="0" algn="l">
                        <a:spcBef>
                          <a:spcPts val="0"/>
                        </a:spcBef>
                        <a:spcAft>
                          <a:spcPts val="0"/>
                        </a:spcAft>
                        <a:buNone/>
                      </a:pPr>
                      <a:r>
                        <a:rPr lang="en-US"/>
                        <a:t>3.0</a:t>
                      </a:r>
                      <a:endParaRPr/>
                    </a:p>
                  </a:txBody>
                  <a:tcPr marT="91425" marB="91425" marR="91425" marL="91425"/>
                </a:tc>
                <a:tc>
                  <a:txBody>
                    <a:bodyPr/>
                    <a:lstStyle/>
                    <a:p>
                      <a:pPr indent="0" lvl="0" marL="0" rtl="0" algn="l">
                        <a:spcBef>
                          <a:spcPts val="0"/>
                        </a:spcBef>
                        <a:spcAft>
                          <a:spcPts val="0"/>
                        </a:spcAft>
                        <a:buNone/>
                      </a:pPr>
                      <a:r>
                        <a:rPr lang="en-US"/>
                        <a:t>168</a:t>
                      </a:r>
                      <a:endParaRPr/>
                    </a:p>
                  </a:txBody>
                  <a:tcPr marT="91425" marB="91425" marR="91425" marL="91425"/>
                </a:tc>
              </a:tr>
              <a:tr h="765650">
                <a:tc>
                  <a:txBody>
                    <a:bodyPr/>
                    <a:lstStyle/>
                    <a:p>
                      <a:pPr indent="0" lvl="0" marL="0" rtl="0" algn="l">
                        <a:spcBef>
                          <a:spcPts val="0"/>
                        </a:spcBef>
                        <a:spcAft>
                          <a:spcPts val="0"/>
                        </a:spcAft>
                        <a:buNone/>
                      </a:pPr>
                      <a:r>
                        <a:rPr lang="en-US">
                          <a:solidFill>
                            <a:schemeClr val="dk1"/>
                          </a:solidFill>
                        </a:rPr>
                        <a:t>1/8/2023 8:45AM LST</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52</a:t>
                      </a:r>
                      <a:endParaRPr/>
                    </a:p>
                  </a:txBody>
                  <a:tcPr marT="91425" marB="91425" marR="91425" marL="91425"/>
                </a:tc>
                <a:tc>
                  <a:txBody>
                    <a:bodyPr/>
                    <a:lstStyle/>
                    <a:p>
                      <a:pPr indent="0" lvl="0" marL="0" rtl="0" algn="l">
                        <a:spcBef>
                          <a:spcPts val="0"/>
                        </a:spcBef>
                        <a:spcAft>
                          <a:spcPts val="0"/>
                        </a:spcAft>
                        <a:buNone/>
                      </a:pPr>
                      <a:r>
                        <a:rPr lang="en-US"/>
                        <a:t>37</a:t>
                      </a:r>
                      <a:endParaRPr/>
                    </a:p>
                  </a:txBody>
                  <a:tcPr marT="91425" marB="91425" marR="91425" marL="91425"/>
                </a:tc>
                <a:tc>
                  <a:txBody>
                    <a:bodyPr/>
                    <a:lstStyle/>
                    <a:p>
                      <a:pPr indent="0" lvl="0" marL="0" rtl="0" algn="l">
                        <a:spcBef>
                          <a:spcPts val="0"/>
                        </a:spcBef>
                        <a:spcAft>
                          <a:spcPts val="0"/>
                        </a:spcAft>
                        <a:buNone/>
                      </a:pPr>
                      <a:r>
                        <a:rPr lang="en-US"/>
                        <a:t>905.6</a:t>
                      </a:r>
                      <a:endParaRPr/>
                    </a:p>
                  </a:txBody>
                  <a:tcPr marT="91425" marB="91425" marR="91425" marL="91425"/>
                </a:tc>
                <a:tc>
                  <a:txBody>
                    <a:bodyPr/>
                    <a:lstStyle/>
                    <a:p>
                      <a:pPr indent="0" lvl="0" marL="0" rtl="0" algn="l">
                        <a:spcBef>
                          <a:spcPts val="0"/>
                        </a:spcBef>
                        <a:spcAft>
                          <a:spcPts val="0"/>
                        </a:spcAft>
                        <a:buNone/>
                      </a:pPr>
                      <a:r>
                        <a:rPr lang="en-US"/>
                        <a:t>2.0</a:t>
                      </a:r>
                      <a:endParaRPr/>
                    </a:p>
                  </a:txBody>
                  <a:tcPr marT="91425" marB="91425" marR="91425" marL="91425"/>
                </a:tc>
                <a:tc>
                  <a:txBody>
                    <a:bodyPr/>
                    <a:lstStyle/>
                    <a:p>
                      <a:pPr indent="0" lvl="0" marL="0" rtl="0" algn="l">
                        <a:spcBef>
                          <a:spcPts val="0"/>
                        </a:spcBef>
                        <a:spcAft>
                          <a:spcPts val="0"/>
                        </a:spcAft>
                        <a:buNone/>
                      </a:pPr>
                      <a:r>
                        <a:rPr lang="en-US"/>
                        <a:t>170</a:t>
                      </a: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1b1f44fe33b_0_50"/>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262" name="Google Shape;262;g1b1f44fe33b_0_50"/>
          <p:cNvSpPr txBox="1"/>
          <p:nvPr/>
        </p:nvSpPr>
        <p:spPr>
          <a:xfrm>
            <a:off x="283466" y="21766"/>
            <a:ext cx="119085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lang="en-US" sz="3000">
                <a:solidFill>
                  <a:srgbClr val="1A305B"/>
                </a:solidFill>
                <a:latin typeface="Corbel"/>
                <a:ea typeface="Corbel"/>
                <a:cs typeface="Corbel"/>
                <a:sym typeface="Corbel"/>
              </a:rPr>
              <a:t>Measurement to Dissemination - Transmitting</a:t>
            </a:r>
            <a:endParaRPr b="0" i="0" sz="3000" u="none" cap="none" strike="noStrike">
              <a:solidFill>
                <a:srgbClr val="1A305B"/>
              </a:solidFill>
              <a:latin typeface="Corbel"/>
              <a:ea typeface="Corbel"/>
              <a:cs typeface="Corbel"/>
              <a:sym typeface="Corbel"/>
            </a:endParaRPr>
          </a:p>
        </p:txBody>
      </p:sp>
      <p:sp>
        <p:nvSpPr>
          <p:cNvPr id="263" name="Google Shape;263;g1b1f44fe33b_0_50"/>
          <p:cNvSpPr txBox="1"/>
          <p:nvPr/>
        </p:nvSpPr>
        <p:spPr>
          <a:xfrm>
            <a:off x="283475" y="4133575"/>
            <a:ext cx="113349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800">
                <a:solidFill>
                  <a:srgbClr val="1A305B"/>
                </a:solidFill>
                <a:latin typeface="Corbel"/>
                <a:ea typeface="Corbel"/>
                <a:cs typeface="Corbel"/>
                <a:sym typeface="Corbel"/>
              </a:rPr>
              <a:t>Weather observations need to be transmitted to some central server or community server, examples include</a:t>
            </a:r>
            <a:endParaRPr b="1" sz="1800">
              <a:solidFill>
                <a:srgbClr val="1A305B"/>
              </a:solidFill>
              <a:latin typeface="Corbel"/>
              <a:ea typeface="Corbel"/>
              <a:cs typeface="Corbel"/>
              <a:sym typeface="Corbel"/>
            </a:endParaRPr>
          </a:p>
          <a:p>
            <a:pPr indent="-342900" lvl="0" marL="457200" marR="0" rtl="0" algn="l">
              <a:lnSpc>
                <a:spcPct val="100000"/>
              </a:lnSpc>
              <a:spcBef>
                <a:spcPts val="0"/>
              </a:spcBef>
              <a:spcAft>
                <a:spcPts val="0"/>
              </a:spcAft>
              <a:buClr>
                <a:srgbClr val="1A305B"/>
              </a:buClr>
              <a:buSzPts val="1800"/>
              <a:buFont typeface="Corbel"/>
              <a:buChar char="●"/>
            </a:pPr>
            <a:r>
              <a:rPr b="1" lang="en-US" sz="1800">
                <a:solidFill>
                  <a:srgbClr val="1A305B"/>
                </a:solidFill>
                <a:latin typeface="Corbel"/>
                <a:ea typeface="Corbel"/>
                <a:cs typeface="Corbel"/>
                <a:sym typeface="Corbel"/>
              </a:rPr>
              <a:t>Government network central server</a:t>
            </a:r>
            <a:endParaRPr b="1" sz="1800">
              <a:solidFill>
                <a:srgbClr val="1A305B"/>
              </a:solidFill>
              <a:latin typeface="Corbel"/>
              <a:ea typeface="Corbel"/>
              <a:cs typeface="Corbel"/>
              <a:sym typeface="Corbel"/>
            </a:endParaRPr>
          </a:p>
          <a:p>
            <a:pPr indent="-342900" lvl="0" marL="457200" marR="0" rtl="0" algn="l">
              <a:lnSpc>
                <a:spcPct val="100000"/>
              </a:lnSpc>
              <a:spcBef>
                <a:spcPts val="0"/>
              </a:spcBef>
              <a:spcAft>
                <a:spcPts val="0"/>
              </a:spcAft>
              <a:buClr>
                <a:srgbClr val="1A305B"/>
              </a:buClr>
              <a:buSzPts val="1800"/>
              <a:buFont typeface="Corbel"/>
              <a:buChar char="●"/>
            </a:pPr>
            <a:r>
              <a:rPr b="1" lang="en-US" sz="1800">
                <a:solidFill>
                  <a:srgbClr val="1A305B"/>
                </a:solidFill>
                <a:latin typeface="Corbel"/>
                <a:ea typeface="Corbel"/>
                <a:cs typeface="Corbel"/>
                <a:sym typeface="Corbel"/>
              </a:rPr>
              <a:t>A local NWS office server</a:t>
            </a:r>
            <a:endParaRPr b="1" sz="1800">
              <a:solidFill>
                <a:srgbClr val="1A305B"/>
              </a:solidFill>
              <a:latin typeface="Corbel"/>
              <a:ea typeface="Corbel"/>
              <a:cs typeface="Corbel"/>
              <a:sym typeface="Corbel"/>
            </a:endParaRPr>
          </a:p>
          <a:p>
            <a:pPr indent="-342900" lvl="0" marL="457200" marR="0" rtl="0" algn="l">
              <a:lnSpc>
                <a:spcPct val="100000"/>
              </a:lnSpc>
              <a:spcBef>
                <a:spcPts val="0"/>
              </a:spcBef>
              <a:spcAft>
                <a:spcPts val="0"/>
              </a:spcAft>
              <a:buClr>
                <a:srgbClr val="1A305B"/>
              </a:buClr>
              <a:buSzPts val="1800"/>
              <a:buFont typeface="Corbel"/>
              <a:buChar char="●"/>
            </a:pPr>
            <a:r>
              <a:rPr b="1" lang="en-US" sz="1800">
                <a:solidFill>
                  <a:srgbClr val="1A305B"/>
                </a:solidFill>
                <a:latin typeface="Corbel"/>
                <a:ea typeface="Corbel"/>
                <a:cs typeface="Corbel"/>
                <a:sym typeface="Corbel"/>
              </a:rPr>
              <a:t>CWOP server</a:t>
            </a:r>
            <a:endParaRPr b="1" sz="1800">
              <a:solidFill>
                <a:srgbClr val="1A305B"/>
              </a:solidFill>
              <a:latin typeface="Corbel"/>
              <a:ea typeface="Corbel"/>
              <a:cs typeface="Corbel"/>
              <a:sym typeface="Corbel"/>
            </a:endParaRPr>
          </a:p>
          <a:p>
            <a:pPr indent="0" lvl="0" marL="0" marR="0" rtl="0" algn="l">
              <a:lnSpc>
                <a:spcPct val="100000"/>
              </a:lnSpc>
              <a:spcBef>
                <a:spcPts val="0"/>
              </a:spcBef>
              <a:spcAft>
                <a:spcPts val="0"/>
              </a:spcAft>
              <a:buNone/>
            </a:pPr>
            <a:r>
              <a:t/>
            </a:r>
            <a:endParaRPr b="1" sz="1800">
              <a:solidFill>
                <a:srgbClr val="1A305B"/>
              </a:solidFill>
              <a:latin typeface="Corbel"/>
              <a:ea typeface="Corbel"/>
              <a:cs typeface="Corbel"/>
              <a:sym typeface="Corbel"/>
            </a:endParaRPr>
          </a:p>
        </p:txBody>
      </p:sp>
      <p:graphicFrame>
        <p:nvGraphicFramePr>
          <p:cNvPr id="264" name="Google Shape;264;g1b1f44fe33b_0_50"/>
          <p:cNvGraphicFramePr/>
          <p:nvPr/>
        </p:nvGraphicFramePr>
        <p:xfrm>
          <a:off x="283475" y="575875"/>
          <a:ext cx="3000000" cy="3000000"/>
        </p:xfrm>
        <a:graphic>
          <a:graphicData uri="http://schemas.openxmlformats.org/drawingml/2006/table">
            <a:tbl>
              <a:tblPr>
                <a:noFill/>
                <a:tableStyleId>{DC906836-DB70-4D31-A2B2-5BB3BC66E0C5}</a:tableStyleId>
              </a:tblPr>
              <a:tblGrid>
                <a:gridCol w="767900"/>
                <a:gridCol w="767900"/>
                <a:gridCol w="767900"/>
                <a:gridCol w="767900"/>
                <a:gridCol w="767900"/>
                <a:gridCol w="865775"/>
              </a:tblGrid>
              <a:tr h="548600">
                <a:tc>
                  <a:txBody>
                    <a:bodyPr/>
                    <a:lstStyle/>
                    <a:p>
                      <a:pPr indent="0" lvl="0" marL="0" rtl="0" algn="l">
                        <a:spcBef>
                          <a:spcPts val="0"/>
                        </a:spcBef>
                        <a:spcAft>
                          <a:spcPts val="0"/>
                        </a:spcAft>
                        <a:buNone/>
                      </a:pPr>
                      <a:r>
                        <a:rPr lang="en-US" sz="800"/>
                        <a:t>Datetime (Mountain Time Zone)</a:t>
                      </a:r>
                      <a:endParaRPr sz="800"/>
                    </a:p>
                  </a:txBody>
                  <a:tcPr marT="91425" marB="91425" marR="91425" marL="91425"/>
                </a:tc>
                <a:tc>
                  <a:txBody>
                    <a:bodyPr/>
                    <a:lstStyle/>
                    <a:p>
                      <a:pPr indent="0" lvl="0" marL="0" rtl="0" algn="l">
                        <a:spcBef>
                          <a:spcPts val="0"/>
                        </a:spcBef>
                        <a:spcAft>
                          <a:spcPts val="0"/>
                        </a:spcAft>
                        <a:buNone/>
                      </a:pPr>
                      <a:r>
                        <a:rPr lang="en-US" sz="800"/>
                        <a:t>Temperature (°F)</a:t>
                      </a:r>
                      <a:endParaRPr sz="800"/>
                    </a:p>
                  </a:txBody>
                  <a:tcPr marT="91425" marB="91425" marR="91425" marL="91425"/>
                </a:tc>
                <a:tc>
                  <a:txBody>
                    <a:bodyPr/>
                    <a:lstStyle/>
                    <a:p>
                      <a:pPr indent="0" lvl="0" marL="0" rtl="0" algn="l">
                        <a:spcBef>
                          <a:spcPts val="0"/>
                        </a:spcBef>
                        <a:spcAft>
                          <a:spcPts val="0"/>
                        </a:spcAft>
                        <a:buNone/>
                      </a:pPr>
                      <a:r>
                        <a:rPr lang="en-US" sz="800"/>
                        <a:t>Relative Humidity (%)</a:t>
                      </a:r>
                      <a:endParaRPr sz="800"/>
                    </a:p>
                  </a:txBody>
                  <a:tcPr marT="91425" marB="91425" marR="91425" marL="91425"/>
                </a:tc>
                <a:tc>
                  <a:txBody>
                    <a:bodyPr/>
                    <a:lstStyle/>
                    <a:p>
                      <a:pPr indent="0" lvl="0" marL="0" rtl="0" algn="l">
                        <a:spcBef>
                          <a:spcPts val="0"/>
                        </a:spcBef>
                        <a:spcAft>
                          <a:spcPts val="0"/>
                        </a:spcAft>
                        <a:buNone/>
                      </a:pPr>
                      <a:r>
                        <a:rPr lang="en-US" sz="800"/>
                        <a:t>Pressure (mb)</a:t>
                      </a:r>
                      <a:endParaRPr sz="800"/>
                    </a:p>
                  </a:txBody>
                  <a:tcPr marT="91425" marB="91425" marR="91425" marL="91425"/>
                </a:tc>
                <a:tc>
                  <a:txBody>
                    <a:bodyPr/>
                    <a:lstStyle/>
                    <a:p>
                      <a:pPr indent="0" lvl="0" marL="0" rtl="0" algn="l">
                        <a:spcBef>
                          <a:spcPts val="0"/>
                        </a:spcBef>
                        <a:spcAft>
                          <a:spcPts val="0"/>
                        </a:spcAft>
                        <a:buNone/>
                      </a:pPr>
                      <a:r>
                        <a:rPr lang="en-US" sz="800"/>
                        <a:t>Wind Speed (mph)</a:t>
                      </a:r>
                      <a:endParaRPr sz="800"/>
                    </a:p>
                  </a:txBody>
                  <a:tcPr marT="91425" marB="91425" marR="91425" marL="91425"/>
                </a:tc>
                <a:tc>
                  <a:txBody>
                    <a:bodyPr/>
                    <a:lstStyle/>
                    <a:p>
                      <a:pPr indent="0" lvl="0" marL="0" rtl="0" algn="l">
                        <a:spcBef>
                          <a:spcPts val="0"/>
                        </a:spcBef>
                        <a:spcAft>
                          <a:spcPts val="0"/>
                        </a:spcAft>
                        <a:buNone/>
                      </a:pPr>
                      <a:r>
                        <a:rPr lang="en-US" sz="800"/>
                        <a:t>Wind Direction (°)</a:t>
                      </a:r>
                      <a:endParaRPr sz="800"/>
                    </a:p>
                  </a:txBody>
                  <a:tcPr marT="91425" marB="91425" marR="91425" marL="91425"/>
                </a:tc>
              </a:tr>
              <a:tr h="548600">
                <a:tc>
                  <a:txBody>
                    <a:bodyPr/>
                    <a:lstStyle/>
                    <a:p>
                      <a:pPr indent="0" lvl="0" marL="0" rtl="0" algn="l">
                        <a:spcBef>
                          <a:spcPts val="0"/>
                        </a:spcBef>
                        <a:spcAft>
                          <a:spcPts val="0"/>
                        </a:spcAft>
                        <a:buNone/>
                      </a:pPr>
                      <a:r>
                        <a:rPr lang="en-US" sz="800"/>
                        <a:t>1/8/2023 8:00AM LST</a:t>
                      </a:r>
                      <a:endParaRPr sz="800"/>
                    </a:p>
                  </a:txBody>
                  <a:tcPr marT="91425" marB="91425" marR="91425" marL="91425"/>
                </a:tc>
                <a:tc>
                  <a:txBody>
                    <a:bodyPr/>
                    <a:lstStyle/>
                    <a:p>
                      <a:pPr indent="0" lvl="0" marL="0" rtl="0" algn="l">
                        <a:spcBef>
                          <a:spcPts val="0"/>
                        </a:spcBef>
                        <a:spcAft>
                          <a:spcPts val="0"/>
                        </a:spcAft>
                        <a:buNone/>
                      </a:pPr>
                      <a:r>
                        <a:rPr lang="en-US" sz="800"/>
                        <a:t>50</a:t>
                      </a:r>
                      <a:endParaRPr sz="800"/>
                    </a:p>
                  </a:txBody>
                  <a:tcPr marT="91425" marB="91425" marR="91425" marL="91425"/>
                </a:tc>
                <a:tc>
                  <a:txBody>
                    <a:bodyPr/>
                    <a:lstStyle/>
                    <a:p>
                      <a:pPr indent="0" lvl="0" marL="0" rtl="0" algn="l">
                        <a:spcBef>
                          <a:spcPts val="0"/>
                        </a:spcBef>
                        <a:spcAft>
                          <a:spcPts val="0"/>
                        </a:spcAft>
                        <a:buNone/>
                      </a:pPr>
                      <a:r>
                        <a:rPr lang="en-US" sz="800"/>
                        <a:t>40</a:t>
                      </a:r>
                      <a:endParaRPr sz="800"/>
                    </a:p>
                  </a:txBody>
                  <a:tcPr marT="91425" marB="91425" marR="91425" marL="91425"/>
                </a:tc>
                <a:tc>
                  <a:txBody>
                    <a:bodyPr/>
                    <a:lstStyle/>
                    <a:p>
                      <a:pPr indent="0" lvl="0" marL="0" rtl="0" algn="l">
                        <a:spcBef>
                          <a:spcPts val="0"/>
                        </a:spcBef>
                        <a:spcAft>
                          <a:spcPts val="0"/>
                        </a:spcAft>
                        <a:buNone/>
                      </a:pPr>
                      <a:r>
                        <a:rPr lang="en-US" sz="800"/>
                        <a:t>905.7</a:t>
                      </a:r>
                      <a:endParaRPr sz="800"/>
                    </a:p>
                  </a:txBody>
                  <a:tcPr marT="91425" marB="91425" marR="91425" marL="91425"/>
                </a:tc>
                <a:tc>
                  <a:txBody>
                    <a:bodyPr/>
                    <a:lstStyle/>
                    <a:p>
                      <a:pPr indent="0" lvl="0" marL="0" rtl="0" algn="l">
                        <a:spcBef>
                          <a:spcPts val="0"/>
                        </a:spcBef>
                        <a:spcAft>
                          <a:spcPts val="0"/>
                        </a:spcAft>
                        <a:buNone/>
                      </a:pPr>
                      <a:r>
                        <a:rPr lang="en-US" sz="800"/>
                        <a:t>2.0</a:t>
                      </a:r>
                      <a:endParaRPr sz="800"/>
                    </a:p>
                  </a:txBody>
                  <a:tcPr marT="91425" marB="91425" marR="91425" marL="91425"/>
                </a:tc>
                <a:tc>
                  <a:txBody>
                    <a:bodyPr/>
                    <a:lstStyle/>
                    <a:p>
                      <a:pPr indent="0" lvl="0" marL="0" rtl="0" algn="l">
                        <a:spcBef>
                          <a:spcPts val="0"/>
                        </a:spcBef>
                        <a:spcAft>
                          <a:spcPts val="0"/>
                        </a:spcAft>
                        <a:buNone/>
                      </a:pPr>
                      <a:r>
                        <a:rPr lang="en-US" sz="800"/>
                        <a:t>167</a:t>
                      </a:r>
                      <a:endParaRPr sz="800"/>
                    </a:p>
                  </a:txBody>
                  <a:tcPr marT="91425" marB="91425" marR="91425" marL="91425"/>
                </a:tc>
              </a:tr>
              <a:tr h="670525">
                <a:tc>
                  <a:txBody>
                    <a:bodyPr/>
                    <a:lstStyle/>
                    <a:p>
                      <a:pPr indent="0" lvl="0" marL="0" rtl="0" algn="l">
                        <a:spcBef>
                          <a:spcPts val="0"/>
                        </a:spcBef>
                        <a:spcAft>
                          <a:spcPts val="0"/>
                        </a:spcAft>
                        <a:buNone/>
                      </a:pPr>
                      <a:r>
                        <a:rPr lang="en-US" sz="800">
                          <a:solidFill>
                            <a:schemeClr val="dk1"/>
                          </a:solidFill>
                        </a:rPr>
                        <a:t>1/8/2023 8:15AM LST</a:t>
                      </a:r>
                      <a:endParaRPr sz="800">
                        <a:solidFill>
                          <a:schemeClr val="dk1"/>
                        </a:solidFill>
                      </a:endParaRPr>
                    </a:p>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US" sz="800"/>
                        <a:t>50</a:t>
                      </a:r>
                      <a:endParaRPr sz="800"/>
                    </a:p>
                  </a:txBody>
                  <a:tcPr marT="91425" marB="91425" marR="91425" marL="91425"/>
                </a:tc>
                <a:tc>
                  <a:txBody>
                    <a:bodyPr/>
                    <a:lstStyle/>
                    <a:p>
                      <a:pPr indent="0" lvl="0" marL="0" rtl="0" algn="l">
                        <a:spcBef>
                          <a:spcPts val="0"/>
                        </a:spcBef>
                        <a:spcAft>
                          <a:spcPts val="0"/>
                        </a:spcAft>
                        <a:buNone/>
                      </a:pPr>
                      <a:r>
                        <a:rPr lang="en-US" sz="800"/>
                        <a:t>40</a:t>
                      </a:r>
                      <a:endParaRPr sz="800"/>
                    </a:p>
                  </a:txBody>
                  <a:tcPr marT="91425" marB="91425" marR="91425" marL="91425"/>
                </a:tc>
                <a:tc>
                  <a:txBody>
                    <a:bodyPr/>
                    <a:lstStyle/>
                    <a:p>
                      <a:pPr indent="0" lvl="0" marL="0" rtl="0" algn="l">
                        <a:spcBef>
                          <a:spcPts val="0"/>
                        </a:spcBef>
                        <a:spcAft>
                          <a:spcPts val="0"/>
                        </a:spcAft>
                        <a:buNone/>
                      </a:pPr>
                      <a:r>
                        <a:rPr lang="en-US" sz="800"/>
                        <a:t>905.7</a:t>
                      </a:r>
                      <a:endParaRPr sz="800"/>
                    </a:p>
                  </a:txBody>
                  <a:tcPr marT="91425" marB="91425" marR="91425" marL="91425"/>
                </a:tc>
                <a:tc>
                  <a:txBody>
                    <a:bodyPr/>
                    <a:lstStyle/>
                    <a:p>
                      <a:pPr indent="0" lvl="0" marL="0" rtl="0" algn="l">
                        <a:spcBef>
                          <a:spcPts val="0"/>
                        </a:spcBef>
                        <a:spcAft>
                          <a:spcPts val="0"/>
                        </a:spcAft>
                        <a:buNone/>
                      </a:pPr>
                      <a:r>
                        <a:rPr lang="en-US" sz="800"/>
                        <a:t>3.0</a:t>
                      </a:r>
                      <a:endParaRPr sz="800"/>
                    </a:p>
                  </a:txBody>
                  <a:tcPr marT="91425" marB="91425" marR="91425" marL="91425"/>
                </a:tc>
                <a:tc>
                  <a:txBody>
                    <a:bodyPr/>
                    <a:lstStyle/>
                    <a:p>
                      <a:pPr indent="0" lvl="0" marL="0" rtl="0" algn="l">
                        <a:spcBef>
                          <a:spcPts val="0"/>
                        </a:spcBef>
                        <a:spcAft>
                          <a:spcPts val="0"/>
                        </a:spcAft>
                        <a:buNone/>
                      </a:pPr>
                      <a:r>
                        <a:rPr lang="en-US" sz="800"/>
                        <a:t>163</a:t>
                      </a:r>
                      <a:endParaRPr sz="800"/>
                    </a:p>
                  </a:txBody>
                  <a:tcPr marT="91425" marB="91425" marR="91425" marL="91425"/>
                </a:tc>
              </a:tr>
              <a:tr h="670525">
                <a:tc>
                  <a:txBody>
                    <a:bodyPr/>
                    <a:lstStyle/>
                    <a:p>
                      <a:pPr indent="0" lvl="0" marL="0" rtl="0" algn="l">
                        <a:spcBef>
                          <a:spcPts val="0"/>
                        </a:spcBef>
                        <a:spcAft>
                          <a:spcPts val="0"/>
                        </a:spcAft>
                        <a:buNone/>
                      </a:pPr>
                      <a:r>
                        <a:rPr lang="en-US" sz="800">
                          <a:solidFill>
                            <a:schemeClr val="dk1"/>
                          </a:solidFill>
                        </a:rPr>
                        <a:t>1/8/2023 8:30AM LST</a:t>
                      </a:r>
                      <a:endParaRPr sz="800">
                        <a:solidFill>
                          <a:schemeClr val="dk1"/>
                        </a:solidFill>
                      </a:endParaRPr>
                    </a:p>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US" sz="800"/>
                        <a:t>51</a:t>
                      </a:r>
                      <a:endParaRPr sz="800"/>
                    </a:p>
                  </a:txBody>
                  <a:tcPr marT="91425" marB="91425" marR="91425" marL="91425"/>
                </a:tc>
                <a:tc>
                  <a:txBody>
                    <a:bodyPr/>
                    <a:lstStyle/>
                    <a:p>
                      <a:pPr indent="0" lvl="0" marL="0" rtl="0" algn="l">
                        <a:spcBef>
                          <a:spcPts val="0"/>
                        </a:spcBef>
                        <a:spcAft>
                          <a:spcPts val="0"/>
                        </a:spcAft>
                        <a:buNone/>
                      </a:pPr>
                      <a:r>
                        <a:rPr lang="en-US" sz="800"/>
                        <a:t>38</a:t>
                      </a:r>
                      <a:endParaRPr sz="800"/>
                    </a:p>
                  </a:txBody>
                  <a:tcPr marT="91425" marB="91425" marR="91425" marL="91425"/>
                </a:tc>
                <a:tc>
                  <a:txBody>
                    <a:bodyPr/>
                    <a:lstStyle/>
                    <a:p>
                      <a:pPr indent="0" lvl="0" marL="0" rtl="0" algn="l">
                        <a:spcBef>
                          <a:spcPts val="0"/>
                        </a:spcBef>
                        <a:spcAft>
                          <a:spcPts val="0"/>
                        </a:spcAft>
                        <a:buNone/>
                      </a:pPr>
                      <a:r>
                        <a:rPr lang="en-US" sz="800"/>
                        <a:t>905.6</a:t>
                      </a:r>
                      <a:endParaRPr sz="800"/>
                    </a:p>
                  </a:txBody>
                  <a:tcPr marT="91425" marB="91425" marR="91425" marL="91425"/>
                </a:tc>
                <a:tc>
                  <a:txBody>
                    <a:bodyPr/>
                    <a:lstStyle/>
                    <a:p>
                      <a:pPr indent="0" lvl="0" marL="0" rtl="0" algn="l">
                        <a:spcBef>
                          <a:spcPts val="0"/>
                        </a:spcBef>
                        <a:spcAft>
                          <a:spcPts val="0"/>
                        </a:spcAft>
                        <a:buNone/>
                      </a:pPr>
                      <a:r>
                        <a:rPr lang="en-US" sz="800"/>
                        <a:t>3.0</a:t>
                      </a:r>
                      <a:endParaRPr sz="800"/>
                    </a:p>
                  </a:txBody>
                  <a:tcPr marT="91425" marB="91425" marR="91425" marL="91425"/>
                </a:tc>
                <a:tc>
                  <a:txBody>
                    <a:bodyPr/>
                    <a:lstStyle/>
                    <a:p>
                      <a:pPr indent="0" lvl="0" marL="0" rtl="0" algn="l">
                        <a:spcBef>
                          <a:spcPts val="0"/>
                        </a:spcBef>
                        <a:spcAft>
                          <a:spcPts val="0"/>
                        </a:spcAft>
                        <a:buNone/>
                      </a:pPr>
                      <a:r>
                        <a:rPr lang="en-US" sz="800"/>
                        <a:t>168</a:t>
                      </a:r>
                      <a:endParaRPr sz="800"/>
                    </a:p>
                  </a:txBody>
                  <a:tcPr marT="91425" marB="91425" marR="91425" marL="91425"/>
                </a:tc>
              </a:tr>
              <a:tr h="670525">
                <a:tc>
                  <a:txBody>
                    <a:bodyPr/>
                    <a:lstStyle/>
                    <a:p>
                      <a:pPr indent="0" lvl="0" marL="0" rtl="0" algn="l">
                        <a:spcBef>
                          <a:spcPts val="0"/>
                        </a:spcBef>
                        <a:spcAft>
                          <a:spcPts val="0"/>
                        </a:spcAft>
                        <a:buNone/>
                      </a:pPr>
                      <a:r>
                        <a:rPr lang="en-US" sz="800">
                          <a:solidFill>
                            <a:schemeClr val="dk1"/>
                          </a:solidFill>
                        </a:rPr>
                        <a:t>1/8/2023 8:45AM LST</a:t>
                      </a:r>
                      <a:endParaRPr sz="800">
                        <a:solidFill>
                          <a:schemeClr val="dk1"/>
                        </a:solidFill>
                      </a:endParaRPr>
                    </a:p>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US" sz="800"/>
                        <a:t>52</a:t>
                      </a:r>
                      <a:endParaRPr sz="800"/>
                    </a:p>
                  </a:txBody>
                  <a:tcPr marT="91425" marB="91425" marR="91425" marL="91425"/>
                </a:tc>
                <a:tc>
                  <a:txBody>
                    <a:bodyPr/>
                    <a:lstStyle/>
                    <a:p>
                      <a:pPr indent="0" lvl="0" marL="0" rtl="0" algn="l">
                        <a:spcBef>
                          <a:spcPts val="0"/>
                        </a:spcBef>
                        <a:spcAft>
                          <a:spcPts val="0"/>
                        </a:spcAft>
                        <a:buNone/>
                      </a:pPr>
                      <a:r>
                        <a:rPr lang="en-US" sz="800"/>
                        <a:t>37</a:t>
                      </a:r>
                      <a:endParaRPr sz="800"/>
                    </a:p>
                  </a:txBody>
                  <a:tcPr marT="91425" marB="91425" marR="91425" marL="91425"/>
                </a:tc>
                <a:tc>
                  <a:txBody>
                    <a:bodyPr/>
                    <a:lstStyle/>
                    <a:p>
                      <a:pPr indent="0" lvl="0" marL="0" rtl="0" algn="l">
                        <a:spcBef>
                          <a:spcPts val="0"/>
                        </a:spcBef>
                        <a:spcAft>
                          <a:spcPts val="0"/>
                        </a:spcAft>
                        <a:buNone/>
                      </a:pPr>
                      <a:r>
                        <a:rPr lang="en-US" sz="800"/>
                        <a:t>905.6</a:t>
                      </a:r>
                      <a:endParaRPr sz="800"/>
                    </a:p>
                  </a:txBody>
                  <a:tcPr marT="91425" marB="91425" marR="91425" marL="91425"/>
                </a:tc>
                <a:tc>
                  <a:txBody>
                    <a:bodyPr/>
                    <a:lstStyle/>
                    <a:p>
                      <a:pPr indent="0" lvl="0" marL="0" rtl="0" algn="l">
                        <a:spcBef>
                          <a:spcPts val="0"/>
                        </a:spcBef>
                        <a:spcAft>
                          <a:spcPts val="0"/>
                        </a:spcAft>
                        <a:buNone/>
                      </a:pPr>
                      <a:r>
                        <a:rPr lang="en-US" sz="800"/>
                        <a:t>2.0</a:t>
                      </a:r>
                      <a:endParaRPr sz="800"/>
                    </a:p>
                  </a:txBody>
                  <a:tcPr marT="91425" marB="91425" marR="91425" marL="91425"/>
                </a:tc>
                <a:tc>
                  <a:txBody>
                    <a:bodyPr/>
                    <a:lstStyle/>
                    <a:p>
                      <a:pPr indent="0" lvl="0" marL="0" rtl="0" algn="l">
                        <a:spcBef>
                          <a:spcPts val="0"/>
                        </a:spcBef>
                        <a:spcAft>
                          <a:spcPts val="0"/>
                        </a:spcAft>
                        <a:buNone/>
                      </a:pPr>
                      <a:r>
                        <a:rPr lang="en-US" sz="800"/>
                        <a:t>170</a:t>
                      </a:r>
                      <a:endParaRPr sz="800"/>
                    </a:p>
                  </a:txBody>
                  <a:tcPr marT="91425" marB="91425" marR="91425" marL="91425"/>
                </a:tc>
              </a:tr>
            </a:tbl>
          </a:graphicData>
        </a:graphic>
      </p:graphicFrame>
      <p:pic>
        <p:nvPicPr>
          <p:cNvPr id="265" name="Google Shape;265;g1b1f44fe33b_0_50"/>
          <p:cNvPicPr preferRelativeResize="0"/>
          <p:nvPr/>
        </p:nvPicPr>
        <p:blipFill>
          <a:blip r:embed="rId3">
            <a:alphaModFix/>
          </a:blip>
          <a:stretch>
            <a:fillRect/>
          </a:stretch>
        </p:blipFill>
        <p:spPr>
          <a:xfrm>
            <a:off x="6705950" y="1402216"/>
            <a:ext cx="1905000" cy="1905000"/>
          </a:xfrm>
          <a:prstGeom prst="rect">
            <a:avLst/>
          </a:prstGeom>
          <a:noFill/>
          <a:ln>
            <a:noFill/>
          </a:ln>
        </p:spPr>
      </p:pic>
      <p:cxnSp>
        <p:nvCxnSpPr>
          <p:cNvPr id="266" name="Google Shape;266;g1b1f44fe33b_0_50"/>
          <p:cNvCxnSpPr>
            <a:endCxn id="265" idx="1"/>
          </p:cNvCxnSpPr>
          <p:nvPr/>
        </p:nvCxnSpPr>
        <p:spPr>
          <a:xfrm flipH="1" rot="10800000">
            <a:off x="5004650" y="2354716"/>
            <a:ext cx="1701300" cy="6600"/>
          </a:xfrm>
          <a:prstGeom prst="straightConnector1">
            <a:avLst/>
          </a:prstGeom>
          <a:noFill/>
          <a:ln cap="flat" cmpd="sng" w="38100">
            <a:solidFill>
              <a:srgbClr val="000000"/>
            </a:solidFill>
            <a:prstDash val="dot"/>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1b1f44fe33b_0_175"/>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273" name="Google Shape;273;g1b1f44fe33b_0_175"/>
          <p:cNvSpPr txBox="1"/>
          <p:nvPr/>
        </p:nvSpPr>
        <p:spPr>
          <a:xfrm>
            <a:off x="283466" y="21766"/>
            <a:ext cx="119085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lang="en-US" sz="3000">
                <a:solidFill>
                  <a:srgbClr val="1A305B"/>
                </a:solidFill>
                <a:latin typeface="Corbel"/>
                <a:ea typeface="Corbel"/>
                <a:cs typeface="Corbel"/>
                <a:sym typeface="Corbel"/>
              </a:rPr>
              <a:t>Data Providers - Who are they?</a:t>
            </a:r>
            <a:endParaRPr b="0" i="0" sz="3000" u="none" cap="none" strike="noStrike">
              <a:solidFill>
                <a:srgbClr val="1A305B"/>
              </a:solidFill>
              <a:latin typeface="Corbel"/>
              <a:ea typeface="Corbel"/>
              <a:cs typeface="Corbel"/>
              <a:sym typeface="Corbel"/>
            </a:endParaRPr>
          </a:p>
        </p:txBody>
      </p:sp>
      <p:sp>
        <p:nvSpPr>
          <p:cNvPr id="274" name="Google Shape;274;g1b1f44fe33b_0_175"/>
          <p:cNvSpPr txBox="1"/>
          <p:nvPr/>
        </p:nvSpPr>
        <p:spPr>
          <a:xfrm>
            <a:off x="372150" y="575875"/>
            <a:ext cx="11447700" cy="197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2000">
                <a:solidFill>
                  <a:srgbClr val="1A305B"/>
                </a:solidFill>
                <a:latin typeface="Corbel"/>
                <a:ea typeface="Corbel"/>
                <a:cs typeface="Corbel"/>
                <a:sym typeface="Corbel"/>
              </a:rPr>
              <a:t>Federal, state, and local governments  </a:t>
            </a:r>
            <a:endParaRPr b="1" sz="20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rPr lang="en-US" sz="1700">
                <a:solidFill>
                  <a:srgbClr val="1A305B"/>
                </a:solidFill>
                <a:latin typeface="Corbel"/>
                <a:ea typeface="Corbel"/>
                <a:cs typeface="Corbel"/>
                <a:sym typeface="Corbel"/>
              </a:rPr>
              <a:t>Monitoring conditions for transportation safety, emergency response, etc.</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rPr lang="en-US" sz="1700">
                <a:solidFill>
                  <a:srgbClr val="1A305B"/>
                </a:solidFill>
                <a:latin typeface="Corbel"/>
                <a:ea typeface="Corbel"/>
                <a:cs typeface="Corbel"/>
                <a:sym typeface="Corbel"/>
              </a:rPr>
              <a:t>Data used </a:t>
            </a:r>
            <a:r>
              <a:rPr lang="en-US" sz="1700">
                <a:solidFill>
                  <a:srgbClr val="1A305B"/>
                </a:solidFill>
                <a:latin typeface="Corbel"/>
                <a:ea typeface="Corbel"/>
                <a:cs typeface="Corbel"/>
                <a:sym typeface="Corbel"/>
              </a:rPr>
              <a:t>internally</a:t>
            </a:r>
            <a:r>
              <a:rPr lang="en-US" sz="1700">
                <a:solidFill>
                  <a:srgbClr val="1A305B"/>
                </a:solidFill>
                <a:latin typeface="Corbel"/>
                <a:ea typeface="Corbel"/>
                <a:cs typeface="Corbel"/>
                <a:sym typeface="Corbel"/>
              </a:rPr>
              <a:t> and often shared publicly</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rPr lang="en-US" sz="1700">
                <a:solidFill>
                  <a:srgbClr val="1A305B"/>
                </a:solidFill>
                <a:latin typeface="Corbel"/>
                <a:ea typeface="Corbel"/>
                <a:cs typeface="Corbel"/>
                <a:sym typeface="Corbel"/>
              </a:rPr>
              <a:t>Stations located at airports (ASOS/AWOS), along highways (DOTs), or across cities (e.g. Hennepin county)</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t/>
            </a:r>
            <a:endParaRPr b="1"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t/>
            </a:r>
            <a:endParaRPr b="1" sz="1700">
              <a:solidFill>
                <a:srgbClr val="1A305B"/>
              </a:solidFill>
              <a:latin typeface="Corbel"/>
              <a:ea typeface="Corbel"/>
              <a:cs typeface="Corbel"/>
              <a:sym typeface="Corbel"/>
            </a:endParaRPr>
          </a:p>
        </p:txBody>
      </p:sp>
      <p:pic>
        <p:nvPicPr>
          <p:cNvPr id="275" name="Google Shape;275;g1b1f44fe33b_0_175"/>
          <p:cNvPicPr preferRelativeResize="0"/>
          <p:nvPr/>
        </p:nvPicPr>
        <p:blipFill>
          <a:blip r:embed="rId3">
            <a:alphaModFix/>
          </a:blip>
          <a:stretch>
            <a:fillRect/>
          </a:stretch>
        </p:blipFill>
        <p:spPr>
          <a:xfrm>
            <a:off x="372150" y="2350385"/>
            <a:ext cx="4304855" cy="2869227"/>
          </a:xfrm>
          <a:prstGeom prst="rect">
            <a:avLst/>
          </a:prstGeom>
          <a:noFill/>
          <a:ln>
            <a:noFill/>
          </a:ln>
        </p:spPr>
      </p:pic>
      <p:pic>
        <p:nvPicPr>
          <p:cNvPr id="276" name="Google Shape;276;g1b1f44fe33b_0_175"/>
          <p:cNvPicPr preferRelativeResize="0"/>
          <p:nvPr/>
        </p:nvPicPr>
        <p:blipFill>
          <a:blip r:embed="rId4">
            <a:alphaModFix/>
          </a:blip>
          <a:stretch>
            <a:fillRect/>
          </a:stretch>
        </p:blipFill>
        <p:spPr>
          <a:xfrm>
            <a:off x="6033999" y="2350375"/>
            <a:ext cx="4995192" cy="2911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1b1f44fe33b_0_250"/>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283" name="Google Shape;283;g1b1f44fe33b_0_250"/>
          <p:cNvSpPr txBox="1"/>
          <p:nvPr/>
        </p:nvSpPr>
        <p:spPr>
          <a:xfrm>
            <a:off x="283466" y="21766"/>
            <a:ext cx="119085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lang="en-US" sz="3000">
                <a:solidFill>
                  <a:srgbClr val="1A305B"/>
                </a:solidFill>
                <a:latin typeface="Corbel"/>
                <a:ea typeface="Corbel"/>
                <a:cs typeface="Corbel"/>
                <a:sym typeface="Corbel"/>
              </a:rPr>
              <a:t>Data Providers - Who are they?</a:t>
            </a:r>
            <a:endParaRPr b="0" i="0" sz="3000" u="none" cap="none" strike="noStrike">
              <a:solidFill>
                <a:srgbClr val="1A305B"/>
              </a:solidFill>
              <a:latin typeface="Corbel"/>
              <a:ea typeface="Corbel"/>
              <a:cs typeface="Corbel"/>
              <a:sym typeface="Corbel"/>
            </a:endParaRPr>
          </a:p>
        </p:txBody>
      </p:sp>
      <p:sp>
        <p:nvSpPr>
          <p:cNvPr id="284" name="Google Shape;284;g1b1f44fe33b_0_250"/>
          <p:cNvSpPr txBox="1"/>
          <p:nvPr/>
        </p:nvSpPr>
        <p:spPr>
          <a:xfrm>
            <a:off x="372150" y="575875"/>
            <a:ext cx="11447700" cy="197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2000">
                <a:solidFill>
                  <a:srgbClr val="1A305B"/>
                </a:solidFill>
                <a:latin typeface="Corbel"/>
                <a:ea typeface="Corbel"/>
                <a:cs typeface="Corbel"/>
                <a:sym typeface="Corbel"/>
              </a:rPr>
              <a:t>Fire Weather (RAWS, IRAWS)</a:t>
            </a:r>
            <a:r>
              <a:rPr b="1" lang="en-US" sz="2000">
                <a:solidFill>
                  <a:srgbClr val="1A305B"/>
                </a:solidFill>
                <a:latin typeface="Corbel"/>
                <a:ea typeface="Corbel"/>
                <a:cs typeface="Corbel"/>
                <a:sym typeface="Corbel"/>
              </a:rPr>
              <a:t>  </a:t>
            </a:r>
            <a:endParaRPr b="1" sz="20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rPr lang="en-US" sz="1700">
                <a:solidFill>
                  <a:srgbClr val="1A305B"/>
                </a:solidFill>
                <a:latin typeface="Corbel"/>
                <a:ea typeface="Corbel"/>
                <a:cs typeface="Corbel"/>
                <a:sym typeface="Corbel"/>
              </a:rPr>
              <a:t>Monitoring weather conditions related to fire danger, air quality, research</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rPr lang="en-US" sz="1700">
                <a:solidFill>
                  <a:srgbClr val="1A305B"/>
                </a:solidFill>
                <a:latin typeface="Corbel"/>
                <a:ea typeface="Corbel"/>
                <a:cs typeface="Corbel"/>
                <a:sym typeface="Corbel"/>
              </a:rPr>
              <a:t>Data used internally and often shared publicly</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rPr lang="en-US" sz="1700">
                <a:solidFill>
                  <a:srgbClr val="1A305B"/>
                </a:solidFill>
                <a:latin typeface="Corbel"/>
                <a:ea typeface="Corbel"/>
                <a:cs typeface="Corbel"/>
                <a:sym typeface="Corbel"/>
              </a:rPr>
              <a:t>Stations located most densely across the western US in rugged terrain and fire prone areas</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t/>
            </a:r>
            <a:endParaRPr b="1"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t/>
            </a:r>
            <a:endParaRPr b="1" sz="1700">
              <a:solidFill>
                <a:srgbClr val="1A305B"/>
              </a:solidFill>
              <a:latin typeface="Corbel"/>
              <a:ea typeface="Corbel"/>
              <a:cs typeface="Corbel"/>
              <a:sym typeface="Corbel"/>
            </a:endParaRPr>
          </a:p>
        </p:txBody>
      </p:sp>
      <p:pic>
        <p:nvPicPr>
          <p:cNvPr id="285" name="Google Shape;285;g1b1f44fe33b_0_250"/>
          <p:cNvPicPr preferRelativeResize="0"/>
          <p:nvPr/>
        </p:nvPicPr>
        <p:blipFill>
          <a:blip r:embed="rId3">
            <a:alphaModFix/>
          </a:blip>
          <a:stretch>
            <a:fillRect/>
          </a:stretch>
        </p:blipFill>
        <p:spPr>
          <a:xfrm>
            <a:off x="6096000" y="2350375"/>
            <a:ext cx="4995199" cy="3406758"/>
          </a:xfrm>
          <a:prstGeom prst="rect">
            <a:avLst/>
          </a:prstGeom>
          <a:noFill/>
          <a:ln>
            <a:noFill/>
          </a:ln>
        </p:spPr>
      </p:pic>
      <p:pic>
        <p:nvPicPr>
          <p:cNvPr id="286" name="Google Shape;286;g1b1f44fe33b_0_250"/>
          <p:cNvPicPr preferRelativeResize="0"/>
          <p:nvPr/>
        </p:nvPicPr>
        <p:blipFill>
          <a:blip r:embed="rId4">
            <a:alphaModFix/>
          </a:blip>
          <a:stretch>
            <a:fillRect/>
          </a:stretch>
        </p:blipFill>
        <p:spPr>
          <a:xfrm>
            <a:off x="372150" y="2350363"/>
            <a:ext cx="4684975" cy="31233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b1f44fe33b_0_262"/>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293" name="Google Shape;293;g1b1f44fe33b_0_262"/>
          <p:cNvSpPr txBox="1"/>
          <p:nvPr/>
        </p:nvSpPr>
        <p:spPr>
          <a:xfrm>
            <a:off x="283466" y="21766"/>
            <a:ext cx="119085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lang="en-US" sz="3000">
                <a:solidFill>
                  <a:srgbClr val="1A305B"/>
                </a:solidFill>
                <a:latin typeface="Corbel"/>
                <a:ea typeface="Corbel"/>
                <a:cs typeface="Corbel"/>
                <a:sym typeface="Corbel"/>
              </a:rPr>
              <a:t>Data Providers - Who are they?</a:t>
            </a:r>
            <a:endParaRPr b="0" i="0" sz="3000" u="none" cap="none" strike="noStrike">
              <a:solidFill>
                <a:srgbClr val="1A305B"/>
              </a:solidFill>
              <a:latin typeface="Corbel"/>
              <a:ea typeface="Corbel"/>
              <a:cs typeface="Corbel"/>
              <a:sym typeface="Corbel"/>
            </a:endParaRPr>
          </a:p>
        </p:txBody>
      </p:sp>
      <p:sp>
        <p:nvSpPr>
          <p:cNvPr id="294" name="Google Shape;294;g1b1f44fe33b_0_262"/>
          <p:cNvSpPr txBox="1"/>
          <p:nvPr/>
        </p:nvSpPr>
        <p:spPr>
          <a:xfrm>
            <a:off x="372150" y="575875"/>
            <a:ext cx="11447700" cy="197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2000">
                <a:solidFill>
                  <a:srgbClr val="1A305B"/>
                </a:solidFill>
                <a:latin typeface="Corbel"/>
                <a:ea typeface="Corbel"/>
                <a:cs typeface="Corbel"/>
                <a:sym typeface="Corbel"/>
              </a:rPr>
              <a:t>Road and Railway Weather Networks</a:t>
            </a:r>
            <a:endParaRPr b="1" sz="20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rPr lang="en-US" sz="1700">
                <a:solidFill>
                  <a:srgbClr val="1A305B"/>
                </a:solidFill>
                <a:latin typeface="Corbel"/>
                <a:ea typeface="Corbel"/>
                <a:cs typeface="Corbel"/>
                <a:sym typeface="Corbel"/>
              </a:rPr>
              <a:t>Monitoring weather conditions near and along railways and roadways</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rPr lang="en-US" sz="1700">
                <a:solidFill>
                  <a:srgbClr val="1A305B"/>
                </a:solidFill>
                <a:latin typeface="Corbel"/>
                <a:ea typeface="Corbel"/>
                <a:cs typeface="Corbel"/>
                <a:sym typeface="Corbel"/>
              </a:rPr>
              <a:t>Data used internally and often shared publicly (not always easily accesible)</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rPr lang="en-US" sz="1700">
                <a:solidFill>
                  <a:srgbClr val="1A305B"/>
                </a:solidFill>
                <a:latin typeface="Corbel"/>
                <a:ea typeface="Corbel"/>
                <a:cs typeface="Corbel"/>
                <a:sym typeface="Corbel"/>
              </a:rPr>
              <a:t>Stations located along highways and railways</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t/>
            </a:r>
            <a:endParaRPr b="1"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t/>
            </a:r>
            <a:endParaRPr b="1" sz="1700">
              <a:solidFill>
                <a:srgbClr val="1A305B"/>
              </a:solidFill>
              <a:latin typeface="Corbel"/>
              <a:ea typeface="Corbel"/>
              <a:cs typeface="Corbel"/>
              <a:sym typeface="Corbel"/>
            </a:endParaRPr>
          </a:p>
        </p:txBody>
      </p:sp>
      <p:pic>
        <p:nvPicPr>
          <p:cNvPr id="295" name="Google Shape;295;g1b1f44fe33b_0_262"/>
          <p:cNvPicPr preferRelativeResize="0"/>
          <p:nvPr/>
        </p:nvPicPr>
        <p:blipFill>
          <a:blip r:embed="rId3">
            <a:alphaModFix/>
          </a:blip>
          <a:stretch>
            <a:fillRect/>
          </a:stretch>
        </p:blipFill>
        <p:spPr>
          <a:xfrm>
            <a:off x="372147" y="2350373"/>
            <a:ext cx="4304850" cy="3228646"/>
          </a:xfrm>
          <a:prstGeom prst="rect">
            <a:avLst/>
          </a:prstGeom>
          <a:noFill/>
          <a:ln>
            <a:noFill/>
          </a:ln>
        </p:spPr>
      </p:pic>
      <p:pic>
        <p:nvPicPr>
          <p:cNvPr id="296" name="Google Shape;296;g1b1f44fe33b_0_262"/>
          <p:cNvPicPr preferRelativeResize="0"/>
          <p:nvPr/>
        </p:nvPicPr>
        <p:blipFill>
          <a:blip r:embed="rId4">
            <a:alphaModFix/>
          </a:blip>
          <a:stretch>
            <a:fillRect/>
          </a:stretch>
        </p:blipFill>
        <p:spPr>
          <a:xfrm>
            <a:off x="6096000" y="2350375"/>
            <a:ext cx="5017202" cy="3228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1b1f44fe33b_0_274"/>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303" name="Google Shape;303;g1b1f44fe33b_0_274"/>
          <p:cNvSpPr txBox="1"/>
          <p:nvPr/>
        </p:nvSpPr>
        <p:spPr>
          <a:xfrm>
            <a:off x="283466" y="21766"/>
            <a:ext cx="119085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lang="en-US" sz="3000">
                <a:solidFill>
                  <a:srgbClr val="1A305B"/>
                </a:solidFill>
                <a:latin typeface="Corbel"/>
                <a:ea typeface="Corbel"/>
                <a:cs typeface="Corbel"/>
                <a:sym typeface="Corbel"/>
              </a:rPr>
              <a:t>Data Providers - Who are they?</a:t>
            </a:r>
            <a:endParaRPr b="0" i="0" sz="3000" u="none" cap="none" strike="noStrike">
              <a:solidFill>
                <a:srgbClr val="1A305B"/>
              </a:solidFill>
              <a:latin typeface="Corbel"/>
              <a:ea typeface="Corbel"/>
              <a:cs typeface="Corbel"/>
              <a:sym typeface="Corbel"/>
            </a:endParaRPr>
          </a:p>
        </p:txBody>
      </p:sp>
      <p:sp>
        <p:nvSpPr>
          <p:cNvPr id="304" name="Google Shape;304;g1b1f44fe33b_0_274"/>
          <p:cNvSpPr txBox="1"/>
          <p:nvPr/>
        </p:nvSpPr>
        <p:spPr>
          <a:xfrm>
            <a:off x="372150" y="575875"/>
            <a:ext cx="11447700" cy="197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2000">
                <a:solidFill>
                  <a:srgbClr val="1A305B"/>
                </a:solidFill>
                <a:latin typeface="Corbel"/>
                <a:ea typeface="Corbel"/>
                <a:cs typeface="Corbel"/>
                <a:sym typeface="Corbel"/>
              </a:rPr>
              <a:t>Hydrological Networks</a:t>
            </a:r>
            <a:endParaRPr b="1" sz="2000">
              <a:solidFill>
                <a:srgbClr val="1A305B"/>
              </a:solidFill>
              <a:latin typeface="Corbel"/>
              <a:ea typeface="Corbel"/>
              <a:cs typeface="Corbel"/>
              <a:sym typeface="Corbel"/>
            </a:endParaRPr>
          </a:p>
          <a:p>
            <a:pPr indent="0" lvl="0" marL="0" rtl="0" algn="l">
              <a:spcBef>
                <a:spcPts val="0"/>
              </a:spcBef>
              <a:spcAft>
                <a:spcPts val="0"/>
              </a:spcAft>
              <a:buClr>
                <a:schemeClr val="dk1"/>
              </a:buClr>
              <a:buSzPts val="3600"/>
              <a:buFont typeface="Arial"/>
              <a:buNone/>
            </a:pPr>
            <a:r>
              <a:rPr lang="en-US" sz="1700">
                <a:solidFill>
                  <a:srgbClr val="1A305B"/>
                </a:solidFill>
                <a:latin typeface="Corbel"/>
                <a:ea typeface="Corbel"/>
                <a:cs typeface="Corbel"/>
                <a:sym typeface="Corbel"/>
              </a:rPr>
              <a:t>Measuring various water-related variables such as streamflow, water level, water height </a:t>
            </a:r>
            <a:endParaRPr sz="1700">
              <a:solidFill>
                <a:srgbClr val="1A305B"/>
              </a:solidFill>
              <a:latin typeface="Corbel"/>
              <a:ea typeface="Corbel"/>
              <a:cs typeface="Corbel"/>
              <a:sym typeface="Corbel"/>
            </a:endParaRPr>
          </a:p>
          <a:p>
            <a:pPr indent="0" lvl="0" marL="0" rtl="0" algn="l">
              <a:spcBef>
                <a:spcPts val="0"/>
              </a:spcBef>
              <a:spcAft>
                <a:spcPts val="0"/>
              </a:spcAft>
              <a:buClr>
                <a:schemeClr val="dk1"/>
              </a:buClr>
              <a:buSzPts val="3600"/>
              <a:buFont typeface="Arial"/>
              <a:buNone/>
            </a:pPr>
            <a:r>
              <a:rPr lang="en-US" sz="1700">
                <a:solidFill>
                  <a:srgbClr val="1A305B"/>
                </a:solidFill>
                <a:latin typeface="Corbel"/>
                <a:ea typeface="Corbel"/>
                <a:cs typeface="Corbel"/>
                <a:sym typeface="Corbel"/>
              </a:rPr>
              <a:t>Data used internally and often shared publicly</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rPr lang="en-US" sz="1700">
                <a:solidFill>
                  <a:srgbClr val="1A305B"/>
                </a:solidFill>
                <a:latin typeface="Corbel"/>
                <a:ea typeface="Corbel"/>
                <a:cs typeface="Corbel"/>
                <a:sym typeface="Corbel"/>
              </a:rPr>
              <a:t>Stations located along streams, rivers, lakes, </a:t>
            </a:r>
            <a:r>
              <a:rPr lang="en-US" sz="1700">
                <a:solidFill>
                  <a:srgbClr val="1A305B"/>
                </a:solidFill>
                <a:latin typeface="Corbel"/>
                <a:ea typeface="Corbel"/>
                <a:cs typeface="Corbel"/>
                <a:sym typeface="Corbel"/>
              </a:rPr>
              <a:t>reservoirs</a:t>
            </a:r>
            <a:r>
              <a:rPr lang="en-US" sz="1700">
                <a:solidFill>
                  <a:srgbClr val="1A305B"/>
                </a:solidFill>
                <a:latin typeface="Corbel"/>
                <a:ea typeface="Corbel"/>
                <a:cs typeface="Corbel"/>
                <a:sym typeface="Corbel"/>
              </a:rPr>
              <a:t> and coastal locations for monitoring water levels, flow, and coastal tsunami hazards</a:t>
            </a:r>
            <a:endParaRPr b="1"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t/>
            </a:r>
            <a:endParaRPr b="1" sz="1700">
              <a:solidFill>
                <a:srgbClr val="1A305B"/>
              </a:solidFill>
              <a:latin typeface="Corbel"/>
              <a:ea typeface="Corbel"/>
              <a:cs typeface="Corbel"/>
              <a:sym typeface="Corbel"/>
            </a:endParaRPr>
          </a:p>
        </p:txBody>
      </p:sp>
      <p:pic>
        <p:nvPicPr>
          <p:cNvPr id="305" name="Google Shape;305;g1b1f44fe33b_0_274"/>
          <p:cNvPicPr preferRelativeResize="0"/>
          <p:nvPr/>
        </p:nvPicPr>
        <p:blipFill>
          <a:blip r:embed="rId3">
            <a:alphaModFix/>
          </a:blip>
          <a:stretch>
            <a:fillRect/>
          </a:stretch>
        </p:blipFill>
        <p:spPr>
          <a:xfrm>
            <a:off x="708878" y="2350375"/>
            <a:ext cx="4304850" cy="3570493"/>
          </a:xfrm>
          <a:prstGeom prst="rect">
            <a:avLst/>
          </a:prstGeom>
          <a:noFill/>
          <a:ln>
            <a:noFill/>
          </a:ln>
        </p:spPr>
      </p:pic>
      <p:pic>
        <p:nvPicPr>
          <p:cNvPr id="306" name="Google Shape;306;g1b1f44fe33b_0_274"/>
          <p:cNvPicPr preferRelativeResize="0"/>
          <p:nvPr/>
        </p:nvPicPr>
        <p:blipFill>
          <a:blip r:embed="rId4">
            <a:alphaModFix/>
          </a:blip>
          <a:stretch>
            <a:fillRect/>
          </a:stretch>
        </p:blipFill>
        <p:spPr>
          <a:xfrm>
            <a:off x="6096000" y="2350375"/>
            <a:ext cx="4741110" cy="3570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1b1f44fe33b_0_288"/>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313" name="Google Shape;313;g1b1f44fe33b_0_288"/>
          <p:cNvSpPr txBox="1"/>
          <p:nvPr/>
        </p:nvSpPr>
        <p:spPr>
          <a:xfrm>
            <a:off x="283466" y="21766"/>
            <a:ext cx="119085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lang="en-US" sz="3000">
                <a:solidFill>
                  <a:srgbClr val="1A305B"/>
                </a:solidFill>
                <a:latin typeface="Corbel"/>
                <a:ea typeface="Corbel"/>
                <a:cs typeface="Corbel"/>
                <a:sym typeface="Corbel"/>
              </a:rPr>
              <a:t>Data Providers - Who are they?</a:t>
            </a:r>
            <a:endParaRPr b="0" i="0" sz="3000" u="none" cap="none" strike="noStrike">
              <a:solidFill>
                <a:srgbClr val="1A305B"/>
              </a:solidFill>
              <a:latin typeface="Corbel"/>
              <a:ea typeface="Corbel"/>
              <a:cs typeface="Corbel"/>
              <a:sym typeface="Corbel"/>
            </a:endParaRPr>
          </a:p>
        </p:txBody>
      </p:sp>
      <p:sp>
        <p:nvSpPr>
          <p:cNvPr id="314" name="Google Shape;314;g1b1f44fe33b_0_288"/>
          <p:cNvSpPr txBox="1"/>
          <p:nvPr/>
        </p:nvSpPr>
        <p:spPr>
          <a:xfrm>
            <a:off x="372150" y="575875"/>
            <a:ext cx="11447700" cy="1708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2000">
                <a:solidFill>
                  <a:srgbClr val="1A305B"/>
                </a:solidFill>
                <a:latin typeface="Corbel"/>
                <a:ea typeface="Corbel"/>
                <a:cs typeface="Corbel"/>
                <a:sym typeface="Corbel"/>
              </a:rPr>
              <a:t>Air Quality Networks</a:t>
            </a:r>
            <a:endParaRPr b="1" sz="20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rPr lang="en-US" sz="1700">
                <a:solidFill>
                  <a:srgbClr val="1A305B"/>
                </a:solidFill>
                <a:latin typeface="Corbel"/>
                <a:ea typeface="Corbel"/>
                <a:cs typeface="Corbel"/>
                <a:sym typeface="Corbel"/>
              </a:rPr>
              <a:t>Measuring weather and particulate matter for air quality monitoring</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rPr lang="en-US" sz="1700">
                <a:solidFill>
                  <a:srgbClr val="1A305B"/>
                </a:solidFill>
                <a:latin typeface="Corbel"/>
                <a:ea typeface="Corbel"/>
                <a:cs typeface="Corbel"/>
                <a:sym typeface="Corbel"/>
              </a:rPr>
              <a:t>Data used internally and often shared publicly</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rPr lang="en-US" sz="1700">
                <a:solidFill>
                  <a:srgbClr val="1A305B"/>
                </a:solidFill>
                <a:latin typeface="Corbel"/>
                <a:ea typeface="Corbel"/>
                <a:cs typeface="Corbel"/>
                <a:sym typeface="Corbel"/>
              </a:rPr>
              <a:t>Stations typically located across certain urban corridors (more personal, home stations coming online)</a:t>
            </a:r>
            <a:endParaRPr b="1"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t/>
            </a:r>
            <a:endParaRPr b="1" sz="1700">
              <a:solidFill>
                <a:srgbClr val="1A305B"/>
              </a:solidFill>
              <a:latin typeface="Corbel"/>
              <a:ea typeface="Corbel"/>
              <a:cs typeface="Corbel"/>
              <a:sym typeface="Corbel"/>
            </a:endParaRPr>
          </a:p>
        </p:txBody>
      </p:sp>
      <p:pic>
        <p:nvPicPr>
          <p:cNvPr id="315" name="Google Shape;315;g1b1f44fe33b_0_288"/>
          <p:cNvPicPr preferRelativeResize="0"/>
          <p:nvPr/>
        </p:nvPicPr>
        <p:blipFill>
          <a:blip r:embed="rId3">
            <a:alphaModFix/>
          </a:blip>
          <a:stretch>
            <a:fillRect/>
          </a:stretch>
        </p:blipFill>
        <p:spPr>
          <a:xfrm>
            <a:off x="6095999" y="2350375"/>
            <a:ext cx="4492400" cy="3375726"/>
          </a:xfrm>
          <a:prstGeom prst="rect">
            <a:avLst/>
          </a:prstGeom>
          <a:noFill/>
          <a:ln>
            <a:noFill/>
          </a:ln>
        </p:spPr>
      </p:pic>
      <p:pic>
        <p:nvPicPr>
          <p:cNvPr id="316" name="Google Shape;316;g1b1f44fe33b_0_288"/>
          <p:cNvPicPr preferRelativeResize="0"/>
          <p:nvPr/>
        </p:nvPicPr>
        <p:blipFill>
          <a:blip r:embed="rId4">
            <a:alphaModFix/>
          </a:blip>
          <a:stretch>
            <a:fillRect/>
          </a:stretch>
        </p:blipFill>
        <p:spPr>
          <a:xfrm>
            <a:off x="1480825" y="2350374"/>
            <a:ext cx="2514800" cy="3772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1b1f44fe33b_0_299"/>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323" name="Google Shape;323;g1b1f44fe33b_0_299"/>
          <p:cNvSpPr txBox="1"/>
          <p:nvPr/>
        </p:nvSpPr>
        <p:spPr>
          <a:xfrm>
            <a:off x="283466" y="21766"/>
            <a:ext cx="119085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lang="en-US" sz="3000">
                <a:solidFill>
                  <a:srgbClr val="1A305B"/>
                </a:solidFill>
                <a:latin typeface="Corbel"/>
                <a:ea typeface="Corbel"/>
                <a:cs typeface="Corbel"/>
                <a:sym typeface="Corbel"/>
              </a:rPr>
              <a:t>Data Providers - Who are they?</a:t>
            </a:r>
            <a:endParaRPr b="0" i="0" sz="3000" u="none" cap="none" strike="noStrike">
              <a:solidFill>
                <a:srgbClr val="1A305B"/>
              </a:solidFill>
              <a:latin typeface="Corbel"/>
              <a:ea typeface="Corbel"/>
              <a:cs typeface="Corbel"/>
              <a:sym typeface="Corbel"/>
            </a:endParaRPr>
          </a:p>
        </p:txBody>
      </p:sp>
      <p:sp>
        <p:nvSpPr>
          <p:cNvPr id="324" name="Google Shape;324;g1b1f44fe33b_0_299"/>
          <p:cNvSpPr txBox="1"/>
          <p:nvPr/>
        </p:nvSpPr>
        <p:spPr>
          <a:xfrm>
            <a:off x="372150" y="575875"/>
            <a:ext cx="11447700" cy="1708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2000">
                <a:solidFill>
                  <a:srgbClr val="1A305B"/>
                </a:solidFill>
                <a:latin typeface="Corbel"/>
                <a:ea typeface="Corbel"/>
                <a:cs typeface="Corbel"/>
                <a:sym typeface="Corbel"/>
              </a:rPr>
              <a:t>Agricultural Networks</a:t>
            </a:r>
            <a:endParaRPr b="1" sz="20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rPr lang="en-US" sz="1700">
                <a:solidFill>
                  <a:srgbClr val="1A305B"/>
                </a:solidFill>
                <a:latin typeface="Corbel"/>
                <a:ea typeface="Corbel"/>
                <a:cs typeface="Corbel"/>
                <a:sym typeface="Corbel"/>
              </a:rPr>
              <a:t>Monitoring weather conditions most impactful to agriculture (e.g. evapotranspiration</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rPr lang="en-US" sz="1700">
                <a:solidFill>
                  <a:srgbClr val="1A305B"/>
                </a:solidFill>
                <a:latin typeface="Corbel"/>
                <a:ea typeface="Corbel"/>
                <a:cs typeface="Corbel"/>
                <a:sym typeface="Corbel"/>
              </a:rPr>
              <a:t>Data used internally and often shared publicly</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rPr lang="en-US" sz="1700">
                <a:solidFill>
                  <a:srgbClr val="1A305B"/>
                </a:solidFill>
                <a:latin typeface="Corbel"/>
                <a:ea typeface="Corbel"/>
                <a:cs typeface="Corbel"/>
                <a:sym typeface="Corbel"/>
              </a:rPr>
              <a:t>Stations typically located in more rural and farming communities</a:t>
            </a:r>
            <a:endParaRPr b="1"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t/>
            </a:r>
            <a:endParaRPr b="1" sz="1700">
              <a:solidFill>
                <a:srgbClr val="1A305B"/>
              </a:solidFill>
              <a:latin typeface="Corbel"/>
              <a:ea typeface="Corbel"/>
              <a:cs typeface="Corbel"/>
              <a:sym typeface="Corbel"/>
            </a:endParaRPr>
          </a:p>
        </p:txBody>
      </p:sp>
      <p:pic>
        <p:nvPicPr>
          <p:cNvPr id="325" name="Google Shape;325;g1b1f44fe33b_0_299"/>
          <p:cNvPicPr preferRelativeResize="0"/>
          <p:nvPr/>
        </p:nvPicPr>
        <p:blipFill>
          <a:blip r:embed="rId3">
            <a:alphaModFix/>
          </a:blip>
          <a:stretch>
            <a:fillRect/>
          </a:stretch>
        </p:blipFill>
        <p:spPr>
          <a:xfrm>
            <a:off x="6096000" y="2350378"/>
            <a:ext cx="4866776" cy="3346900"/>
          </a:xfrm>
          <a:prstGeom prst="rect">
            <a:avLst/>
          </a:prstGeom>
          <a:noFill/>
          <a:ln>
            <a:noFill/>
          </a:ln>
        </p:spPr>
      </p:pic>
      <p:pic>
        <p:nvPicPr>
          <p:cNvPr id="326" name="Google Shape;326;g1b1f44fe33b_0_299"/>
          <p:cNvPicPr preferRelativeResize="0"/>
          <p:nvPr/>
        </p:nvPicPr>
        <p:blipFill>
          <a:blip r:embed="rId4">
            <a:alphaModFix/>
          </a:blip>
          <a:stretch>
            <a:fillRect/>
          </a:stretch>
        </p:blipFill>
        <p:spPr>
          <a:xfrm>
            <a:off x="1205000" y="2350375"/>
            <a:ext cx="2943901" cy="39252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1b1f44fe33b_0_311"/>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333" name="Google Shape;333;g1b1f44fe33b_0_311"/>
          <p:cNvSpPr txBox="1"/>
          <p:nvPr/>
        </p:nvSpPr>
        <p:spPr>
          <a:xfrm>
            <a:off x="283466" y="21766"/>
            <a:ext cx="119085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lang="en-US" sz="3000">
                <a:solidFill>
                  <a:srgbClr val="1A305B"/>
                </a:solidFill>
                <a:latin typeface="Corbel"/>
                <a:ea typeface="Corbel"/>
                <a:cs typeface="Corbel"/>
                <a:sym typeface="Corbel"/>
              </a:rPr>
              <a:t>Data Providers - Who are they?</a:t>
            </a:r>
            <a:endParaRPr b="0" i="0" sz="3000" u="none" cap="none" strike="noStrike">
              <a:solidFill>
                <a:srgbClr val="1A305B"/>
              </a:solidFill>
              <a:latin typeface="Corbel"/>
              <a:ea typeface="Corbel"/>
              <a:cs typeface="Corbel"/>
              <a:sym typeface="Corbel"/>
            </a:endParaRPr>
          </a:p>
        </p:txBody>
      </p:sp>
      <p:sp>
        <p:nvSpPr>
          <p:cNvPr id="334" name="Google Shape;334;g1b1f44fe33b_0_311"/>
          <p:cNvSpPr txBox="1"/>
          <p:nvPr/>
        </p:nvSpPr>
        <p:spPr>
          <a:xfrm>
            <a:off x="372150" y="575875"/>
            <a:ext cx="11447700" cy="197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2000">
                <a:solidFill>
                  <a:srgbClr val="1A305B"/>
                </a:solidFill>
                <a:latin typeface="Corbel"/>
                <a:ea typeface="Corbel"/>
                <a:cs typeface="Corbel"/>
                <a:sym typeface="Corbel"/>
              </a:rPr>
              <a:t>Ski and Avalanche Networks</a:t>
            </a:r>
            <a:endParaRPr b="1" sz="20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rPr lang="en-US" sz="1700">
                <a:solidFill>
                  <a:srgbClr val="1A305B"/>
                </a:solidFill>
                <a:latin typeface="Corbel"/>
                <a:ea typeface="Corbel"/>
                <a:cs typeface="Corbel"/>
                <a:sym typeface="Corbel"/>
              </a:rPr>
              <a:t>Monitoring weather conditions impacting on-mountain safety and avalanche conditions</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rPr lang="en-US" sz="1700">
                <a:solidFill>
                  <a:srgbClr val="1A305B"/>
                </a:solidFill>
                <a:latin typeface="Corbel"/>
                <a:ea typeface="Corbel"/>
                <a:cs typeface="Corbel"/>
                <a:sym typeface="Corbel"/>
              </a:rPr>
              <a:t>Data used internally and often shared publicly</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rPr lang="en-US" sz="1700">
                <a:solidFill>
                  <a:srgbClr val="1A305B"/>
                </a:solidFill>
                <a:latin typeface="Corbel"/>
                <a:ea typeface="Corbel"/>
                <a:cs typeface="Corbel"/>
                <a:sym typeface="Corbel"/>
              </a:rPr>
              <a:t>Stations located in and around ski resorts and avalanche-prone terrain</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t/>
            </a:r>
            <a:endParaRPr b="1"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t/>
            </a:r>
            <a:endParaRPr b="1" sz="1700">
              <a:solidFill>
                <a:srgbClr val="1A305B"/>
              </a:solidFill>
              <a:latin typeface="Corbel"/>
              <a:ea typeface="Corbel"/>
              <a:cs typeface="Corbel"/>
              <a:sym typeface="Corbel"/>
            </a:endParaRPr>
          </a:p>
        </p:txBody>
      </p:sp>
      <p:pic>
        <p:nvPicPr>
          <p:cNvPr id="335" name="Google Shape;335;g1b1f44fe33b_0_311"/>
          <p:cNvPicPr preferRelativeResize="0"/>
          <p:nvPr/>
        </p:nvPicPr>
        <p:blipFill>
          <a:blip r:embed="rId3">
            <a:alphaModFix/>
          </a:blip>
          <a:stretch>
            <a:fillRect/>
          </a:stretch>
        </p:blipFill>
        <p:spPr>
          <a:xfrm>
            <a:off x="6096000" y="2350375"/>
            <a:ext cx="3630091" cy="3228651"/>
          </a:xfrm>
          <a:prstGeom prst="rect">
            <a:avLst/>
          </a:prstGeom>
          <a:noFill/>
          <a:ln>
            <a:noFill/>
          </a:ln>
        </p:spPr>
      </p:pic>
      <p:pic>
        <p:nvPicPr>
          <p:cNvPr id="336" name="Google Shape;336;g1b1f44fe33b_0_311"/>
          <p:cNvPicPr preferRelativeResize="0"/>
          <p:nvPr/>
        </p:nvPicPr>
        <p:blipFill>
          <a:blip r:embed="rId4">
            <a:alphaModFix/>
          </a:blip>
          <a:stretch>
            <a:fillRect/>
          </a:stretch>
        </p:blipFill>
        <p:spPr>
          <a:xfrm>
            <a:off x="372150" y="2350375"/>
            <a:ext cx="4304850" cy="322865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1b1f44fe33b_0_323"/>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343" name="Google Shape;343;g1b1f44fe33b_0_323"/>
          <p:cNvSpPr txBox="1"/>
          <p:nvPr/>
        </p:nvSpPr>
        <p:spPr>
          <a:xfrm>
            <a:off x="283466" y="21766"/>
            <a:ext cx="119085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lang="en-US" sz="3000">
                <a:solidFill>
                  <a:srgbClr val="1A305B"/>
                </a:solidFill>
                <a:latin typeface="Corbel"/>
                <a:ea typeface="Corbel"/>
                <a:cs typeface="Corbel"/>
                <a:sym typeface="Corbel"/>
              </a:rPr>
              <a:t>Data Providers - Who are they?</a:t>
            </a:r>
            <a:endParaRPr b="0" i="0" sz="3000" u="none" cap="none" strike="noStrike">
              <a:solidFill>
                <a:srgbClr val="1A305B"/>
              </a:solidFill>
              <a:latin typeface="Corbel"/>
              <a:ea typeface="Corbel"/>
              <a:cs typeface="Corbel"/>
              <a:sym typeface="Corbel"/>
            </a:endParaRPr>
          </a:p>
        </p:txBody>
      </p:sp>
      <p:sp>
        <p:nvSpPr>
          <p:cNvPr id="344" name="Google Shape;344;g1b1f44fe33b_0_323"/>
          <p:cNvSpPr txBox="1"/>
          <p:nvPr/>
        </p:nvSpPr>
        <p:spPr>
          <a:xfrm>
            <a:off x="372150" y="575875"/>
            <a:ext cx="11447700" cy="197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2000">
                <a:solidFill>
                  <a:srgbClr val="1A305B"/>
                </a:solidFill>
                <a:latin typeface="Corbel"/>
                <a:ea typeface="Corbel"/>
                <a:cs typeface="Corbel"/>
                <a:sym typeface="Corbel"/>
              </a:rPr>
              <a:t>University Mesonets</a:t>
            </a:r>
            <a:endParaRPr b="1" sz="20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rPr lang="en-US" sz="1700">
                <a:solidFill>
                  <a:srgbClr val="1A305B"/>
                </a:solidFill>
                <a:latin typeface="Corbel"/>
                <a:ea typeface="Corbel"/>
                <a:cs typeface="Corbel"/>
                <a:sym typeface="Corbel"/>
              </a:rPr>
              <a:t>Monitoring various weather conditions for </a:t>
            </a:r>
            <a:r>
              <a:rPr lang="en-US" sz="1700">
                <a:solidFill>
                  <a:srgbClr val="1A305B"/>
                </a:solidFill>
                <a:latin typeface="Corbel"/>
                <a:ea typeface="Corbel"/>
                <a:cs typeface="Corbel"/>
                <a:sym typeface="Corbel"/>
              </a:rPr>
              <a:t>situational</a:t>
            </a:r>
            <a:r>
              <a:rPr lang="en-US" sz="1700">
                <a:solidFill>
                  <a:srgbClr val="1A305B"/>
                </a:solidFill>
                <a:latin typeface="Corbel"/>
                <a:ea typeface="Corbel"/>
                <a:cs typeface="Corbel"/>
                <a:sym typeface="Corbel"/>
              </a:rPr>
              <a:t> awareness and research</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rPr lang="en-US" sz="1700">
                <a:solidFill>
                  <a:srgbClr val="1A305B"/>
                </a:solidFill>
                <a:latin typeface="Corbel"/>
                <a:ea typeface="Corbel"/>
                <a:cs typeface="Corbel"/>
                <a:sym typeface="Corbel"/>
              </a:rPr>
              <a:t>Some data shared publicly, other data is restricted and requires purchase to access</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rPr lang="en-US" sz="1700">
                <a:solidFill>
                  <a:srgbClr val="1A305B"/>
                </a:solidFill>
                <a:latin typeface="Corbel"/>
                <a:ea typeface="Corbel"/>
                <a:cs typeface="Corbel"/>
                <a:sym typeface="Corbel"/>
              </a:rPr>
              <a:t>Stations across states where universities have set up (Texas, Oklahoma, Kansas, </a:t>
            </a:r>
            <a:r>
              <a:rPr lang="en-US" sz="1700">
                <a:solidFill>
                  <a:srgbClr val="1A305B"/>
                </a:solidFill>
                <a:latin typeface="Corbel"/>
                <a:ea typeface="Corbel"/>
                <a:cs typeface="Corbel"/>
                <a:sym typeface="Corbel"/>
              </a:rPr>
              <a:t>Illinois</a:t>
            </a:r>
            <a:r>
              <a:rPr lang="en-US" sz="1700">
                <a:solidFill>
                  <a:srgbClr val="1A305B"/>
                </a:solidFill>
                <a:latin typeface="Corbel"/>
                <a:ea typeface="Corbel"/>
                <a:cs typeface="Corbel"/>
                <a:sym typeface="Corbel"/>
              </a:rPr>
              <a:t>, Indiana, New York, and growing!)</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t/>
            </a:r>
            <a:endParaRPr b="1"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t/>
            </a:r>
            <a:endParaRPr sz="17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t/>
            </a:r>
            <a:endParaRPr b="1" sz="1700">
              <a:solidFill>
                <a:srgbClr val="1A305B"/>
              </a:solidFill>
              <a:latin typeface="Corbel"/>
              <a:ea typeface="Corbel"/>
              <a:cs typeface="Corbel"/>
              <a:sym typeface="Corbel"/>
            </a:endParaRPr>
          </a:p>
        </p:txBody>
      </p:sp>
      <p:pic>
        <p:nvPicPr>
          <p:cNvPr id="345" name="Google Shape;345;g1b1f44fe33b_0_323"/>
          <p:cNvPicPr preferRelativeResize="0"/>
          <p:nvPr/>
        </p:nvPicPr>
        <p:blipFill>
          <a:blip r:embed="rId3">
            <a:alphaModFix/>
          </a:blip>
          <a:stretch>
            <a:fillRect/>
          </a:stretch>
        </p:blipFill>
        <p:spPr>
          <a:xfrm>
            <a:off x="6096000" y="2350375"/>
            <a:ext cx="4995441" cy="2974775"/>
          </a:xfrm>
          <a:prstGeom prst="rect">
            <a:avLst/>
          </a:prstGeom>
          <a:noFill/>
          <a:ln>
            <a:noFill/>
          </a:ln>
        </p:spPr>
      </p:pic>
      <p:pic>
        <p:nvPicPr>
          <p:cNvPr id="346" name="Google Shape;346;g1b1f44fe33b_0_323"/>
          <p:cNvPicPr preferRelativeResize="0"/>
          <p:nvPr/>
        </p:nvPicPr>
        <p:blipFill>
          <a:blip r:embed="rId4">
            <a:alphaModFix/>
          </a:blip>
          <a:stretch>
            <a:fillRect/>
          </a:stretch>
        </p:blipFill>
        <p:spPr>
          <a:xfrm>
            <a:off x="372150" y="2350375"/>
            <a:ext cx="5288499" cy="2974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176" name="Google Shape;176;p2"/>
          <p:cNvSpPr txBox="1"/>
          <p:nvPr/>
        </p:nvSpPr>
        <p:spPr>
          <a:xfrm>
            <a:off x="283466" y="27538"/>
            <a:ext cx="119085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lang="en-US" sz="3000">
                <a:solidFill>
                  <a:srgbClr val="1A305B"/>
                </a:solidFill>
                <a:latin typeface="Corbel"/>
                <a:ea typeface="Corbel"/>
                <a:cs typeface="Corbel"/>
                <a:sym typeface="Corbel"/>
              </a:rPr>
              <a:t>Schedule</a:t>
            </a:r>
            <a:endParaRPr b="0" i="0" sz="3000" u="none" cap="none" strike="noStrike">
              <a:solidFill>
                <a:srgbClr val="1A305B"/>
              </a:solidFill>
              <a:latin typeface="Corbel"/>
              <a:ea typeface="Corbel"/>
              <a:cs typeface="Corbel"/>
              <a:sym typeface="Corbel"/>
            </a:endParaRPr>
          </a:p>
        </p:txBody>
      </p:sp>
      <p:sp>
        <p:nvSpPr>
          <p:cNvPr id="177" name="Google Shape;177;p2"/>
          <p:cNvSpPr txBox="1"/>
          <p:nvPr/>
        </p:nvSpPr>
        <p:spPr>
          <a:xfrm>
            <a:off x="2693750" y="986350"/>
            <a:ext cx="8211300" cy="522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400">
                <a:latin typeface="Calibri"/>
                <a:ea typeface="Calibri"/>
                <a:cs typeface="Calibri"/>
                <a:sym typeface="Calibri"/>
              </a:rPr>
              <a:t>Introductions</a:t>
            </a:r>
            <a:endParaRPr sz="2400">
              <a:latin typeface="Calibri"/>
              <a:ea typeface="Calibri"/>
              <a:cs typeface="Calibri"/>
              <a:sym typeface="Calibri"/>
            </a:endParaRPr>
          </a:p>
          <a:p>
            <a:pPr indent="0" lvl="0" marL="0" rtl="0" algn="l">
              <a:lnSpc>
                <a:spcPct val="115000"/>
              </a:lnSpc>
              <a:spcBef>
                <a:spcPts val="0"/>
              </a:spcBef>
              <a:spcAft>
                <a:spcPts val="0"/>
              </a:spcAft>
              <a:buNone/>
            </a:pPr>
            <a:r>
              <a:rPr lang="en-US" sz="2400">
                <a:latin typeface="Calibri"/>
                <a:ea typeface="Calibri"/>
                <a:cs typeface="Calibri"/>
                <a:sym typeface="Calibri"/>
              </a:rPr>
              <a:t>Motivation &amp; Background</a:t>
            </a:r>
            <a:endParaRPr sz="2400">
              <a:latin typeface="Calibri"/>
              <a:ea typeface="Calibri"/>
              <a:cs typeface="Calibri"/>
              <a:sym typeface="Calibri"/>
            </a:endParaRPr>
          </a:p>
          <a:p>
            <a:pPr indent="0" lvl="0" marL="0" rtl="0" algn="l">
              <a:lnSpc>
                <a:spcPct val="115000"/>
              </a:lnSpc>
              <a:spcBef>
                <a:spcPts val="0"/>
              </a:spcBef>
              <a:spcAft>
                <a:spcPts val="0"/>
              </a:spcAft>
              <a:buNone/>
            </a:pPr>
            <a:r>
              <a:rPr i="1" lang="en-US" sz="2400">
                <a:latin typeface="Calibri"/>
                <a:ea typeface="Calibri"/>
                <a:cs typeface="Calibri"/>
                <a:sym typeface="Calibri"/>
              </a:rPr>
              <a:t>– break –</a:t>
            </a:r>
            <a:endParaRPr i="1" sz="2400">
              <a:latin typeface="Calibri"/>
              <a:ea typeface="Calibri"/>
              <a:cs typeface="Calibri"/>
              <a:sym typeface="Calibri"/>
            </a:endParaRPr>
          </a:p>
          <a:p>
            <a:pPr indent="0" lvl="0" marL="0" rtl="0" algn="l">
              <a:lnSpc>
                <a:spcPct val="115000"/>
              </a:lnSpc>
              <a:spcBef>
                <a:spcPts val="0"/>
              </a:spcBef>
              <a:spcAft>
                <a:spcPts val="0"/>
              </a:spcAft>
              <a:buNone/>
            </a:pPr>
            <a:r>
              <a:rPr lang="en-US" sz="2400">
                <a:latin typeface="Calibri"/>
                <a:ea typeface="Calibri"/>
                <a:cs typeface="Calibri"/>
                <a:sym typeface="Calibri"/>
              </a:rPr>
              <a:t>Hands-on 1: The data Synoptic aggregates</a:t>
            </a:r>
            <a:endParaRPr sz="2400">
              <a:latin typeface="Calibri"/>
              <a:ea typeface="Calibri"/>
              <a:cs typeface="Calibri"/>
              <a:sym typeface="Calibri"/>
            </a:endParaRPr>
          </a:p>
          <a:p>
            <a:pPr indent="0" lvl="0" marL="0" rtl="0" algn="l">
              <a:lnSpc>
                <a:spcPct val="115000"/>
              </a:lnSpc>
              <a:spcBef>
                <a:spcPts val="0"/>
              </a:spcBef>
              <a:spcAft>
                <a:spcPts val="0"/>
              </a:spcAft>
              <a:buNone/>
            </a:pPr>
            <a:r>
              <a:rPr lang="en-US" sz="2400">
                <a:latin typeface="Calibri"/>
                <a:ea typeface="Calibri"/>
                <a:cs typeface="Calibri"/>
                <a:sym typeface="Calibri"/>
              </a:rPr>
              <a:t>Hands-on 2: Colab Notebook - primer</a:t>
            </a:r>
            <a:endParaRPr sz="2400">
              <a:latin typeface="Calibri"/>
              <a:ea typeface="Calibri"/>
              <a:cs typeface="Calibri"/>
              <a:sym typeface="Calibri"/>
            </a:endParaRPr>
          </a:p>
          <a:p>
            <a:pPr indent="0" lvl="0" marL="0" rtl="0" algn="l">
              <a:lnSpc>
                <a:spcPct val="115000"/>
              </a:lnSpc>
              <a:spcBef>
                <a:spcPts val="0"/>
              </a:spcBef>
              <a:spcAft>
                <a:spcPts val="0"/>
              </a:spcAft>
              <a:buNone/>
            </a:pPr>
            <a:r>
              <a:rPr i="1" lang="en-US" sz="2400">
                <a:solidFill>
                  <a:schemeClr val="dk1"/>
                </a:solidFill>
                <a:latin typeface="Calibri"/>
                <a:ea typeface="Calibri"/>
                <a:cs typeface="Calibri"/>
                <a:sym typeface="Calibri"/>
              </a:rPr>
              <a:t>– break –</a:t>
            </a:r>
            <a:endParaRPr sz="2400">
              <a:latin typeface="Calibri"/>
              <a:ea typeface="Calibri"/>
              <a:cs typeface="Calibri"/>
              <a:sym typeface="Calibri"/>
            </a:endParaRPr>
          </a:p>
          <a:p>
            <a:pPr indent="0" lvl="0" marL="0" rtl="0" algn="l">
              <a:lnSpc>
                <a:spcPct val="115000"/>
              </a:lnSpc>
              <a:spcBef>
                <a:spcPts val="0"/>
              </a:spcBef>
              <a:spcAft>
                <a:spcPts val="0"/>
              </a:spcAft>
              <a:buNone/>
            </a:pPr>
            <a:r>
              <a:rPr lang="en-US" sz="2400">
                <a:latin typeface="Calibri"/>
                <a:ea typeface="Calibri"/>
                <a:cs typeface="Calibri"/>
                <a:sym typeface="Calibri"/>
              </a:rPr>
              <a:t>Hands-on 3: Colab Notebook - road wx</a:t>
            </a:r>
            <a:endParaRPr sz="2400">
              <a:latin typeface="Calibri"/>
              <a:ea typeface="Calibri"/>
              <a:cs typeface="Calibri"/>
              <a:sym typeface="Calibri"/>
            </a:endParaRPr>
          </a:p>
          <a:p>
            <a:pPr indent="0" lvl="0" marL="0" rtl="0" algn="l">
              <a:lnSpc>
                <a:spcPct val="115000"/>
              </a:lnSpc>
              <a:spcBef>
                <a:spcPts val="0"/>
              </a:spcBef>
              <a:spcAft>
                <a:spcPts val="0"/>
              </a:spcAft>
              <a:buNone/>
            </a:pPr>
            <a:r>
              <a:rPr lang="en-US" sz="2400">
                <a:latin typeface="Calibri"/>
                <a:ea typeface="Calibri"/>
                <a:cs typeface="Calibri"/>
                <a:sym typeface="Calibri"/>
              </a:rPr>
              <a:t>Hands-on 4: Colab Notebook - fire wx </a:t>
            </a:r>
            <a:endParaRPr sz="2400">
              <a:latin typeface="Calibri"/>
              <a:ea typeface="Calibri"/>
              <a:cs typeface="Calibri"/>
              <a:sym typeface="Calibri"/>
            </a:endParaRPr>
          </a:p>
          <a:p>
            <a:pPr indent="0" lvl="0" marL="0" rtl="0" algn="l">
              <a:lnSpc>
                <a:spcPct val="115000"/>
              </a:lnSpc>
              <a:spcBef>
                <a:spcPts val="0"/>
              </a:spcBef>
              <a:spcAft>
                <a:spcPts val="0"/>
              </a:spcAft>
              <a:buNone/>
            </a:pPr>
            <a:r>
              <a:rPr i="1" lang="en-US" sz="2400">
                <a:latin typeface="Calibri"/>
                <a:ea typeface="Calibri"/>
                <a:cs typeface="Calibri"/>
                <a:sym typeface="Calibri"/>
              </a:rPr>
              <a:t>– break –</a:t>
            </a:r>
            <a:endParaRPr i="1" sz="2400">
              <a:latin typeface="Calibri"/>
              <a:ea typeface="Calibri"/>
              <a:cs typeface="Calibri"/>
              <a:sym typeface="Calibri"/>
            </a:endParaRPr>
          </a:p>
          <a:p>
            <a:pPr indent="0" lvl="0" marL="0" rtl="0" algn="l">
              <a:lnSpc>
                <a:spcPct val="115000"/>
              </a:lnSpc>
              <a:spcBef>
                <a:spcPts val="0"/>
              </a:spcBef>
              <a:spcAft>
                <a:spcPts val="0"/>
              </a:spcAft>
              <a:buNone/>
            </a:pPr>
            <a:r>
              <a:rPr lang="en-US" sz="2400">
                <a:latin typeface="Calibri"/>
                <a:ea typeface="Calibri"/>
                <a:cs typeface="Calibri"/>
                <a:sym typeface="Calibri"/>
              </a:rPr>
              <a:t>Hands-on 5: Attendee use cases/problems</a:t>
            </a:r>
            <a:endParaRPr sz="2400">
              <a:latin typeface="Calibri"/>
              <a:ea typeface="Calibri"/>
              <a:cs typeface="Calibri"/>
              <a:sym typeface="Calibri"/>
            </a:endParaRPr>
          </a:p>
          <a:p>
            <a:pPr indent="0" lvl="0" marL="0" rtl="0" algn="l">
              <a:lnSpc>
                <a:spcPct val="115000"/>
              </a:lnSpc>
              <a:spcBef>
                <a:spcPts val="0"/>
              </a:spcBef>
              <a:spcAft>
                <a:spcPts val="0"/>
              </a:spcAft>
              <a:buNone/>
            </a:pPr>
            <a:r>
              <a:rPr lang="en-US" sz="2400">
                <a:latin typeface="Calibri"/>
                <a:ea typeface="Calibri"/>
                <a:cs typeface="Calibri"/>
                <a:sym typeface="Calibri"/>
              </a:rPr>
              <a:t>(Optional) Hands-on: Precipitation</a:t>
            </a:r>
            <a:endParaRPr sz="2400">
              <a:latin typeface="Calibri"/>
              <a:ea typeface="Calibri"/>
              <a:cs typeface="Calibri"/>
              <a:sym typeface="Calibri"/>
            </a:endParaRPr>
          </a:p>
          <a:p>
            <a:pPr indent="0" lvl="0" marL="0" rtl="0" algn="l">
              <a:lnSpc>
                <a:spcPct val="115000"/>
              </a:lnSpc>
              <a:spcBef>
                <a:spcPts val="0"/>
              </a:spcBef>
              <a:spcAft>
                <a:spcPts val="0"/>
              </a:spcAft>
              <a:buNone/>
            </a:pPr>
            <a:r>
              <a:rPr lang="en-US" sz="2400">
                <a:latin typeface="Calibri"/>
                <a:ea typeface="Calibri"/>
                <a:cs typeface="Calibri"/>
                <a:sym typeface="Calibri"/>
              </a:rPr>
              <a:t> </a:t>
            </a:r>
            <a:endParaRPr sz="24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1b1f44fe33b_0_200"/>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353" name="Google Shape;353;g1b1f44fe33b_0_200"/>
          <p:cNvSpPr txBox="1"/>
          <p:nvPr/>
        </p:nvSpPr>
        <p:spPr>
          <a:xfrm>
            <a:off x="283466" y="21766"/>
            <a:ext cx="119085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lang="en-US" sz="3000">
                <a:solidFill>
                  <a:srgbClr val="1A305B"/>
                </a:solidFill>
                <a:latin typeface="Corbel"/>
                <a:ea typeface="Corbel"/>
                <a:cs typeface="Corbel"/>
                <a:sym typeface="Corbel"/>
              </a:rPr>
              <a:t>Data providers - Ways to get data directly from provider</a:t>
            </a:r>
            <a:endParaRPr b="0" i="0" sz="3000" u="none" cap="none" strike="noStrike">
              <a:solidFill>
                <a:srgbClr val="1A305B"/>
              </a:solidFill>
              <a:latin typeface="Corbel"/>
              <a:ea typeface="Corbel"/>
              <a:cs typeface="Corbel"/>
              <a:sym typeface="Corbel"/>
            </a:endParaRPr>
          </a:p>
        </p:txBody>
      </p:sp>
      <p:sp>
        <p:nvSpPr>
          <p:cNvPr id="354" name="Google Shape;354;g1b1f44fe33b_0_200"/>
          <p:cNvSpPr txBox="1"/>
          <p:nvPr/>
        </p:nvSpPr>
        <p:spPr>
          <a:xfrm>
            <a:off x="3460875" y="1656188"/>
            <a:ext cx="6462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1800">
                <a:solidFill>
                  <a:srgbClr val="1A305B"/>
                </a:solidFill>
                <a:latin typeface="Corbel"/>
                <a:ea typeface="Corbel"/>
                <a:cs typeface="Corbel"/>
                <a:sym typeface="Corbel"/>
              </a:rPr>
              <a:t>Many network providers have their own method for sharing data (API, data download, SFTP, etc)</a:t>
            </a:r>
            <a:endParaRPr b="0" i="0" sz="1800" cap="none" strike="noStrike">
              <a:solidFill>
                <a:srgbClr val="000000"/>
              </a:solidFill>
              <a:latin typeface="Arial"/>
              <a:ea typeface="Arial"/>
              <a:cs typeface="Arial"/>
              <a:sym typeface="Arial"/>
            </a:endParaRPr>
          </a:p>
        </p:txBody>
      </p:sp>
      <p:pic>
        <p:nvPicPr>
          <p:cNvPr id="355" name="Google Shape;355;g1b1f44fe33b_0_200"/>
          <p:cNvPicPr preferRelativeResize="0"/>
          <p:nvPr/>
        </p:nvPicPr>
        <p:blipFill>
          <a:blip r:embed="rId3">
            <a:alphaModFix/>
          </a:blip>
          <a:stretch>
            <a:fillRect/>
          </a:stretch>
        </p:blipFill>
        <p:spPr>
          <a:xfrm>
            <a:off x="283475" y="575875"/>
            <a:ext cx="5196224" cy="1080325"/>
          </a:xfrm>
          <a:prstGeom prst="rect">
            <a:avLst/>
          </a:prstGeom>
          <a:noFill/>
          <a:ln cap="flat" cmpd="sng" w="9525">
            <a:solidFill>
              <a:schemeClr val="dk2"/>
            </a:solidFill>
            <a:prstDash val="solid"/>
            <a:round/>
            <a:headEnd len="sm" w="sm" type="none"/>
            <a:tailEnd len="sm" w="sm" type="none"/>
          </a:ln>
        </p:spPr>
      </p:pic>
      <p:pic>
        <p:nvPicPr>
          <p:cNvPr id="356" name="Google Shape;356;g1b1f44fe33b_0_200"/>
          <p:cNvPicPr preferRelativeResize="0"/>
          <p:nvPr/>
        </p:nvPicPr>
        <p:blipFill>
          <a:blip r:embed="rId4">
            <a:alphaModFix/>
          </a:blip>
          <a:stretch>
            <a:fillRect/>
          </a:stretch>
        </p:blipFill>
        <p:spPr>
          <a:xfrm>
            <a:off x="283475" y="1656200"/>
            <a:ext cx="3177399" cy="47871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1b1f44fe33b_0_60"/>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363" name="Google Shape;363;g1b1f44fe33b_0_60"/>
          <p:cNvSpPr txBox="1"/>
          <p:nvPr/>
        </p:nvSpPr>
        <p:spPr>
          <a:xfrm>
            <a:off x="283466" y="21766"/>
            <a:ext cx="119085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lang="en-US" sz="3000">
                <a:solidFill>
                  <a:srgbClr val="1A305B"/>
                </a:solidFill>
                <a:latin typeface="Corbel"/>
                <a:ea typeface="Corbel"/>
                <a:cs typeface="Corbel"/>
                <a:sym typeface="Corbel"/>
              </a:rPr>
              <a:t>Measurement to Dissemination - Getting to</a:t>
            </a:r>
            <a:r>
              <a:rPr b="1" lang="en-US" sz="3000">
                <a:solidFill>
                  <a:srgbClr val="1A305B"/>
                </a:solidFill>
                <a:latin typeface="Corbel"/>
                <a:ea typeface="Corbel"/>
                <a:cs typeface="Corbel"/>
                <a:sym typeface="Corbel"/>
              </a:rPr>
              <a:t> Synoptic</a:t>
            </a:r>
            <a:endParaRPr b="0" i="0" sz="3000" u="none" cap="none" strike="noStrike">
              <a:solidFill>
                <a:srgbClr val="1A305B"/>
              </a:solidFill>
              <a:latin typeface="Corbel"/>
              <a:ea typeface="Corbel"/>
              <a:cs typeface="Corbel"/>
              <a:sym typeface="Corbel"/>
            </a:endParaRPr>
          </a:p>
        </p:txBody>
      </p:sp>
      <p:sp>
        <p:nvSpPr>
          <p:cNvPr id="364" name="Google Shape;364;g1b1f44fe33b_0_60"/>
          <p:cNvSpPr txBox="1"/>
          <p:nvPr/>
        </p:nvSpPr>
        <p:spPr>
          <a:xfrm>
            <a:off x="283475" y="4133575"/>
            <a:ext cx="11334900" cy="12006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rgbClr val="1A305B"/>
              </a:buClr>
              <a:buSzPts val="1800"/>
              <a:buFont typeface="Corbel"/>
              <a:buChar char="●"/>
            </a:pPr>
            <a:r>
              <a:rPr b="1" lang="en-US" sz="1800">
                <a:solidFill>
                  <a:srgbClr val="1A305B"/>
                </a:solidFill>
                <a:latin typeface="Corbel"/>
                <a:ea typeface="Corbel"/>
                <a:cs typeface="Corbel"/>
                <a:sym typeface="Corbel"/>
              </a:rPr>
              <a:t>One way to share data publicly is to provide the data to Synoptic Data </a:t>
            </a:r>
            <a:endParaRPr b="1" sz="1800">
              <a:solidFill>
                <a:srgbClr val="1A305B"/>
              </a:solidFill>
              <a:latin typeface="Corbel"/>
              <a:ea typeface="Corbel"/>
              <a:cs typeface="Corbel"/>
              <a:sym typeface="Corbel"/>
            </a:endParaRPr>
          </a:p>
          <a:p>
            <a:pPr indent="-342900" lvl="0" marL="457200" marR="0" rtl="0" algn="l">
              <a:lnSpc>
                <a:spcPct val="100000"/>
              </a:lnSpc>
              <a:spcBef>
                <a:spcPts val="0"/>
              </a:spcBef>
              <a:spcAft>
                <a:spcPts val="0"/>
              </a:spcAft>
              <a:buClr>
                <a:srgbClr val="1A305B"/>
              </a:buClr>
              <a:buSzPts val="1800"/>
              <a:buFont typeface="Corbel"/>
              <a:buChar char="●"/>
            </a:pPr>
            <a:r>
              <a:rPr b="1" lang="en-US" sz="1800">
                <a:solidFill>
                  <a:srgbClr val="1A305B"/>
                </a:solidFill>
                <a:latin typeface="Corbel"/>
                <a:ea typeface="Corbel"/>
                <a:cs typeface="Corbel"/>
                <a:sym typeface="Corbel"/>
              </a:rPr>
              <a:t>This typically comes from a server that has already aggregated multiple stations (not transmitted directly from station)</a:t>
            </a:r>
            <a:endParaRPr b="1" sz="1800">
              <a:solidFill>
                <a:srgbClr val="1A305B"/>
              </a:solidFill>
              <a:latin typeface="Corbel"/>
              <a:ea typeface="Corbel"/>
              <a:cs typeface="Corbel"/>
              <a:sym typeface="Corbel"/>
            </a:endParaRPr>
          </a:p>
          <a:p>
            <a:pPr indent="-342900" lvl="0" marL="457200" marR="0" rtl="0" algn="l">
              <a:lnSpc>
                <a:spcPct val="100000"/>
              </a:lnSpc>
              <a:spcBef>
                <a:spcPts val="0"/>
              </a:spcBef>
              <a:spcAft>
                <a:spcPts val="0"/>
              </a:spcAft>
              <a:buClr>
                <a:srgbClr val="1A305B"/>
              </a:buClr>
              <a:buSzPts val="1800"/>
              <a:buFont typeface="Corbel"/>
              <a:buChar char="●"/>
            </a:pPr>
            <a:r>
              <a:rPr b="1" lang="en-US" sz="1800">
                <a:solidFill>
                  <a:srgbClr val="1A305B"/>
                </a:solidFill>
                <a:latin typeface="Corbel"/>
                <a:ea typeface="Corbel"/>
                <a:cs typeface="Corbel"/>
                <a:sym typeface="Corbel"/>
              </a:rPr>
              <a:t>Synoptic needs 1) metadata information (units, location, network, etc) and 2) data feed (pull, push, etc)</a:t>
            </a:r>
            <a:endParaRPr b="1" sz="1800">
              <a:solidFill>
                <a:srgbClr val="1A305B"/>
              </a:solidFill>
              <a:latin typeface="Corbel"/>
              <a:ea typeface="Corbel"/>
              <a:cs typeface="Corbel"/>
              <a:sym typeface="Corbel"/>
            </a:endParaRPr>
          </a:p>
        </p:txBody>
      </p:sp>
      <p:pic>
        <p:nvPicPr>
          <p:cNvPr id="365" name="Google Shape;365;g1b1f44fe33b_0_60"/>
          <p:cNvPicPr preferRelativeResize="0"/>
          <p:nvPr/>
        </p:nvPicPr>
        <p:blipFill>
          <a:blip r:embed="rId3">
            <a:alphaModFix/>
          </a:blip>
          <a:stretch>
            <a:fillRect/>
          </a:stretch>
        </p:blipFill>
        <p:spPr>
          <a:xfrm>
            <a:off x="283475" y="1200066"/>
            <a:ext cx="1905000" cy="1905000"/>
          </a:xfrm>
          <a:prstGeom prst="rect">
            <a:avLst/>
          </a:prstGeom>
          <a:noFill/>
          <a:ln>
            <a:noFill/>
          </a:ln>
        </p:spPr>
      </p:pic>
      <p:cxnSp>
        <p:nvCxnSpPr>
          <p:cNvPr id="366" name="Google Shape;366;g1b1f44fe33b_0_60"/>
          <p:cNvCxnSpPr/>
          <p:nvPr/>
        </p:nvCxnSpPr>
        <p:spPr>
          <a:xfrm>
            <a:off x="2188475" y="2148066"/>
            <a:ext cx="1944000" cy="9000"/>
          </a:xfrm>
          <a:prstGeom prst="straightConnector1">
            <a:avLst/>
          </a:prstGeom>
          <a:noFill/>
          <a:ln cap="flat" cmpd="sng" w="38100">
            <a:solidFill>
              <a:srgbClr val="000000"/>
            </a:solidFill>
            <a:prstDash val="dot"/>
            <a:round/>
            <a:headEnd len="med" w="med" type="none"/>
            <a:tailEnd len="med" w="med" type="triangle"/>
          </a:ln>
        </p:spPr>
      </p:cxnSp>
      <p:pic>
        <p:nvPicPr>
          <p:cNvPr id="367" name="Google Shape;367;g1b1f44fe33b_0_60"/>
          <p:cNvPicPr preferRelativeResize="0"/>
          <p:nvPr/>
        </p:nvPicPr>
        <p:blipFill>
          <a:blip r:embed="rId3">
            <a:alphaModFix/>
          </a:blip>
          <a:stretch>
            <a:fillRect/>
          </a:stretch>
        </p:blipFill>
        <p:spPr>
          <a:xfrm>
            <a:off x="4132475" y="1200066"/>
            <a:ext cx="1905000" cy="1905000"/>
          </a:xfrm>
          <a:prstGeom prst="rect">
            <a:avLst/>
          </a:prstGeom>
          <a:noFill/>
          <a:ln>
            <a:noFill/>
          </a:ln>
        </p:spPr>
      </p:pic>
      <p:sp>
        <p:nvSpPr>
          <p:cNvPr id="368" name="Google Shape;368;g1b1f44fe33b_0_60"/>
          <p:cNvSpPr txBox="1"/>
          <p:nvPr/>
        </p:nvSpPr>
        <p:spPr>
          <a:xfrm>
            <a:off x="377975" y="830775"/>
            <a:ext cx="1716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800">
                <a:solidFill>
                  <a:srgbClr val="1A305B"/>
                </a:solidFill>
                <a:latin typeface="Corbel"/>
                <a:ea typeface="Corbel"/>
                <a:cs typeface="Corbel"/>
                <a:sym typeface="Corbel"/>
              </a:rPr>
              <a:t>CWOP server</a:t>
            </a:r>
            <a:endParaRPr b="1" sz="1800">
              <a:solidFill>
                <a:srgbClr val="1A305B"/>
              </a:solidFill>
              <a:latin typeface="Corbel"/>
              <a:ea typeface="Corbel"/>
              <a:cs typeface="Corbel"/>
              <a:sym typeface="Corbel"/>
            </a:endParaRPr>
          </a:p>
        </p:txBody>
      </p:sp>
      <p:sp>
        <p:nvSpPr>
          <p:cNvPr id="369" name="Google Shape;369;g1b1f44fe33b_0_60"/>
          <p:cNvSpPr txBox="1"/>
          <p:nvPr/>
        </p:nvSpPr>
        <p:spPr>
          <a:xfrm>
            <a:off x="4332450" y="830775"/>
            <a:ext cx="1716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800">
                <a:solidFill>
                  <a:srgbClr val="1A305B"/>
                </a:solidFill>
                <a:latin typeface="Corbel"/>
                <a:ea typeface="Corbel"/>
                <a:cs typeface="Corbel"/>
                <a:sym typeface="Corbel"/>
              </a:rPr>
              <a:t>Synoptic</a:t>
            </a:r>
            <a:r>
              <a:rPr b="1" lang="en-US" sz="1800">
                <a:solidFill>
                  <a:srgbClr val="1A305B"/>
                </a:solidFill>
                <a:latin typeface="Corbel"/>
                <a:ea typeface="Corbel"/>
                <a:cs typeface="Corbel"/>
                <a:sym typeface="Corbel"/>
              </a:rPr>
              <a:t> server</a:t>
            </a:r>
            <a:endParaRPr b="1" sz="1800">
              <a:solidFill>
                <a:srgbClr val="1A305B"/>
              </a:solidFill>
              <a:latin typeface="Corbel"/>
              <a:ea typeface="Corbel"/>
              <a:cs typeface="Corbel"/>
              <a:sym typeface="Corbe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1b1f44fe33b_0_73"/>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376" name="Google Shape;376;g1b1f44fe33b_0_73"/>
          <p:cNvSpPr txBox="1"/>
          <p:nvPr/>
        </p:nvSpPr>
        <p:spPr>
          <a:xfrm>
            <a:off x="283466" y="21766"/>
            <a:ext cx="119085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lang="en-US" sz="3000">
                <a:solidFill>
                  <a:srgbClr val="1A305B"/>
                </a:solidFill>
                <a:latin typeface="Corbel"/>
                <a:ea typeface="Corbel"/>
                <a:cs typeface="Corbel"/>
                <a:sym typeface="Corbel"/>
              </a:rPr>
              <a:t>Measurement to Dissemination - Synoptic ingest &amp; processing</a:t>
            </a:r>
            <a:endParaRPr b="0" i="0" sz="3000" u="none" cap="none" strike="noStrike">
              <a:solidFill>
                <a:srgbClr val="1A305B"/>
              </a:solidFill>
              <a:latin typeface="Corbel"/>
              <a:ea typeface="Corbel"/>
              <a:cs typeface="Corbel"/>
              <a:sym typeface="Corbel"/>
            </a:endParaRPr>
          </a:p>
        </p:txBody>
      </p:sp>
      <p:sp>
        <p:nvSpPr>
          <p:cNvPr id="377" name="Google Shape;377;g1b1f44fe33b_0_73"/>
          <p:cNvSpPr txBox="1"/>
          <p:nvPr/>
        </p:nvSpPr>
        <p:spPr>
          <a:xfrm>
            <a:off x="283475" y="4717500"/>
            <a:ext cx="113349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800">
                <a:solidFill>
                  <a:srgbClr val="1A305B"/>
                </a:solidFill>
                <a:latin typeface="Corbel"/>
                <a:ea typeface="Corbel"/>
                <a:cs typeface="Corbel"/>
                <a:sym typeface="Corbel"/>
              </a:rPr>
              <a:t>Once station metadata is added into the metadata database, observations can flow into Synoptic to be processed (QC checks, storage) and disseminated when needed</a:t>
            </a:r>
            <a:endParaRPr b="1" sz="1800">
              <a:solidFill>
                <a:srgbClr val="1A305B"/>
              </a:solidFill>
              <a:latin typeface="Corbel"/>
              <a:ea typeface="Corbel"/>
              <a:cs typeface="Corbel"/>
              <a:sym typeface="Corbel"/>
            </a:endParaRPr>
          </a:p>
          <a:p>
            <a:pPr indent="0" lvl="0" marL="0" marR="0" rtl="0" algn="l">
              <a:lnSpc>
                <a:spcPct val="100000"/>
              </a:lnSpc>
              <a:spcBef>
                <a:spcPts val="0"/>
              </a:spcBef>
              <a:spcAft>
                <a:spcPts val="0"/>
              </a:spcAft>
              <a:buNone/>
            </a:pPr>
            <a:r>
              <a:t/>
            </a:r>
            <a:endParaRPr b="1" sz="1800">
              <a:solidFill>
                <a:srgbClr val="1A305B"/>
              </a:solidFill>
              <a:latin typeface="Corbel"/>
              <a:ea typeface="Corbel"/>
              <a:cs typeface="Corbel"/>
              <a:sym typeface="Corbel"/>
            </a:endParaRPr>
          </a:p>
        </p:txBody>
      </p:sp>
      <p:sp>
        <p:nvSpPr>
          <p:cNvPr id="378" name="Google Shape;378;g1b1f44fe33b_0_73"/>
          <p:cNvSpPr txBox="1"/>
          <p:nvPr/>
        </p:nvSpPr>
        <p:spPr>
          <a:xfrm>
            <a:off x="5048275" y="830775"/>
            <a:ext cx="2485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800">
                <a:solidFill>
                  <a:srgbClr val="1A305B"/>
                </a:solidFill>
                <a:latin typeface="Corbel"/>
                <a:ea typeface="Corbel"/>
                <a:cs typeface="Corbel"/>
                <a:sym typeface="Corbel"/>
              </a:rPr>
              <a:t>Observations database</a:t>
            </a:r>
            <a:endParaRPr b="1" sz="1800">
              <a:solidFill>
                <a:srgbClr val="1A305B"/>
              </a:solidFill>
              <a:latin typeface="Corbel"/>
              <a:ea typeface="Corbel"/>
              <a:cs typeface="Corbel"/>
              <a:sym typeface="Corbel"/>
            </a:endParaRPr>
          </a:p>
        </p:txBody>
      </p:sp>
      <p:graphicFrame>
        <p:nvGraphicFramePr>
          <p:cNvPr id="379" name="Google Shape;379;g1b1f44fe33b_0_73"/>
          <p:cNvGraphicFramePr/>
          <p:nvPr/>
        </p:nvGraphicFramePr>
        <p:xfrm>
          <a:off x="5048275" y="1238525"/>
          <a:ext cx="3000000" cy="3000000"/>
        </p:xfrm>
        <a:graphic>
          <a:graphicData uri="http://schemas.openxmlformats.org/drawingml/2006/table">
            <a:tbl>
              <a:tblPr>
                <a:noFill/>
                <a:tableStyleId>{DC906836-DB70-4D31-A2B2-5BB3BC66E0C5}</a:tableStyleId>
              </a:tblPr>
              <a:tblGrid>
                <a:gridCol w="445250"/>
                <a:gridCol w="445250"/>
                <a:gridCol w="445250"/>
                <a:gridCol w="445250"/>
                <a:gridCol w="445250"/>
                <a:gridCol w="445250"/>
                <a:gridCol w="445250"/>
                <a:gridCol w="445250"/>
              </a:tblGrid>
              <a:tr h="422850">
                <a:tc>
                  <a:txBody>
                    <a:bodyPr/>
                    <a:lstStyle/>
                    <a:p>
                      <a:pPr indent="0" lvl="0" marL="0" rtl="0" algn="l">
                        <a:spcBef>
                          <a:spcPts val="0"/>
                        </a:spcBef>
                        <a:spcAft>
                          <a:spcPts val="0"/>
                        </a:spcAft>
                        <a:buNone/>
                      </a:pPr>
                      <a:r>
                        <a:rPr lang="en-US" sz="500"/>
                        <a:t>Datetime</a:t>
                      </a:r>
                      <a:endParaRPr sz="500"/>
                    </a:p>
                  </a:txBody>
                  <a:tcPr marT="91425" marB="91425" marR="91425" marL="91425"/>
                </a:tc>
                <a:tc>
                  <a:txBody>
                    <a:bodyPr/>
                    <a:lstStyle/>
                    <a:p>
                      <a:pPr indent="0" lvl="0" marL="0" rtl="0" algn="l">
                        <a:spcBef>
                          <a:spcPts val="0"/>
                        </a:spcBef>
                        <a:spcAft>
                          <a:spcPts val="0"/>
                        </a:spcAft>
                        <a:buNone/>
                      </a:pPr>
                      <a:r>
                        <a:rPr lang="en-US" sz="500"/>
                        <a:t>STID</a:t>
                      </a:r>
                      <a:endParaRPr sz="500"/>
                    </a:p>
                  </a:txBody>
                  <a:tcPr marT="91425" marB="91425" marR="91425" marL="91425"/>
                </a:tc>
                <a:tc>
                  <a:txBody>
                    <a:bodyPr/>
                    <a:lstStyle/>
                    <a:p>
                      <a:pPr indent="0" lvl="0" marL="0" rtl="0" algn="l">
                        <a:spcBef>
                          <a:spcPts val="0"/>
                        </a:spcBef>
                        <a:spcAft>
                          <a:spcPts val="0"/>
                        </a:spcAft>
                        <a:buNone/>
                      </a:pPr>
                      <a:r>
                        <a:rPr lang="en-US" sz="500"/>
                        <a:t>network_id</a:t>
                      </a:r>
                      <a:endParaRPr sz="500"/>
                    </a:p>
                  </a:txBody>
                  <a:tcPr marT="91425" marB="91425" marR="91425" marL="91425"/>
                </a:tc>
                <a:tc>
                  <a:txBody>
                    <a:bodyPr/>
                    <a:lstStyle/>
                    <a:p>
                      <a:pPr indent="0" lvl="0" marL="0" rtl="0" algn="l">
                        <a:spcBef>
                          <a:spcPts val="0"/>
                        </a:spcBef>
                        <a:spcAft>
                          <a:spcPts val="0"/>
                        </a:spcAft>
                        <a:buNone/>
                      </a:pPr>
                      <a:r>
                        <a:rPr lang="en-US" sz="500"/>
                        <a:t>var1</a:t>
                      </a:r>
                      <a:endParaRPr sz="500"/>
                    </a:p>
                  </a:txBody>
                  <a:tcPr marT="91425" marB="91425" marR="91425" marL="91425"/>
                </a:tc>
                <a:tc>
                  <a:txBody>
                    <a:bodyPr/>
                    <a:lstStyle/>
                    <a:p>
                      <a:pPr indent="0" lvl="0" marL="0" rtl="0" algn="l">
                        <a:spcBef>
                          <a:spcPts val="0"/>
                        </a:spcBef>
                        <a:spcAft>
                          <a:spcPts val="0"/>
                        </a:spcAft>
                        <a:buNone/>
                      </a:pPr>
                      <a:r>
                        <a:rPr lang="en-US" sz="500"/>
                        <a:t>var2</a:t>
                      </a:r>
                      <a:endParaRPr sz="500"/>
                    </a:p>
                  </a:txBody>
                  <a:tcPr marT="91425" marB="91425" marR="91425" marL="91425"/>
                </a:tc>
                <a:tc>
                  <a:txBody>
                    <a:bodyPr/>
                    <a:lstStyle/>
                    <a:p>
                      <a:pPr indent="0" lvl="0" marL="0" rtl="0" algn="l">
                        <a:spcBef>
                          <a:spcPts val="0"/>
                        </a:spcBef>
                        <a:spcAft>
                          <a:spcPts val="0"/>
                        </a:spcAft>
                        <a:buNone/>
                      </a:pPr>
                      <a:r>
                        <a:rPr lang="en-US" sz="500"/>
                        <a:t>var3</a:t>
                      </a:r>
                      <a:endParaRPr sz="500"/>
                    </a:p>
                  </a:txBody>
                  <a:tcPr marT="91425" marB="91425" marR="91425" marL="91425"/>
                </a:tc>
                <a:tc>
                  <a:txBody>
                    <a:bodyPr/>
                    <a:lstStyle/>
                    <a:p>
                      <a:pPr indent="0" lvl="0" marL="0" rtl="0" algn="l">
                        <a:spcBef>
                          <a:spcPts val="0"/>
                        </a:spcBef>
                        <a:spcAft>
                          <a:spcPts val="0"/>
                        </a:spcAft>
                        <a:buNone/>
                      </a:pPr>
                      <a:r>
                        <a:rPr lang="en-US" sz="500"/>
                        <a:t>var4</a:t>
                      </a:r>
                      <a:endParaRPr sz="500"/>
                    </a:p>
                  </a:txBody>
                  <a:tcPr marT="91425" marB="91425" marR="91425" marL="91425"/>
                </a:tc>
                <a:tc>
                  <a:txBody>
                    <a:bodyPr/>
                    <a:lstStyle/>
                    <a:p>
                      <a:pPr indent="0" lvl="0" marL="0" rtl="0" algn="l">
                        <a:spcBef>
                          <a:spcPts val="0"/>
                        </a:spcBef>
                        <a:spcAft>
                          <a:spcPts val="0"/>
                        </a:spcAft>
                        <a:buNone/>
                      </a:pPr>
                      <a:r>
                        <a:rPr lang="en-US" sz="500"/>
                        <a:t>var5</a:t>
                      </a:r>
                      <a:endParaRPr sz="500"/>
                    </a:p>
                  </a:txBody>
                  <a:tcPr marT="91425" marB="91425" marR="91425" marL="91425"/>
                </a:tc>
              </a:tr>
              <a:tr h="303975">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r>
              <a:tr h="303975">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r>
              <a:tr h="303975">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r>
              <a:tr h="303975">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r>
              <a:tr h="303975">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r>
              <a:tr h="303975">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r>
              <a:tr h="303975">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r>
              <a:tr h="303975">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r>
              <a:tr h="303975">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r>
            </a:tbl>
          </a:graphicData>
        </a:graphic>
      </p:graphicFrame>
      <p:graphicFrame>
        <p:nvGraphicFramePr>
          <p:cNvPr id="380" name="Google Shape;380;g1b1f44fe33b_0_73"/>
          <p:cNvGraphicFramePr/>
          <p:nvPr/>
        </p:nvGraphicFramePr>
        <p:xfrm>
          <a:off x="8714625" y="1238525"/>
          <a:ext cx="3000000" cy="3000000"/>
        </p:xfrm>
        <a:graphic>
          <a:graphicData uri="http://schemas.openxmlformats.org/drawingml/2006/table">
            <a:tbl>
              <a:tblPr>
                <a:noFill/>
                <a:tableStyleId>{DC906836-DB70-4D31-A2B2-5BB3BC66E0C5}</a:tableStyleId>
              </a:tblPr>
              <a:tblGrid>
                <a:gridCol w="409975"/>
                <a:gridCol w="409975"/>
                <a:gridCol w="409975"/>
                <a:gridCol w="409975"/>
                <a:gridCol w="409975"/>
                <a:gridCol w="409975"/>
                <a:gridCol w="409975"/>
                <a:gridCol w="409975"/>
              </a:tblGrid>
              <a:tr h="422850">
                <a:tc>
                  <a:txBody>
                    <a:bodyPr/>
                    <a:lstStyle/>
                    <a:p>
                      <a:pPr indent="0" lvl="0" marL="0" rtl="0" algn="l">
                        <a:spcBef>
                          <a:spcPts val="0"/>
                        </a:spcBef>
                        <a:spcAft>
                          <a:spcPts val="0"/>
                        </a:spcAft>
                        <a:buNone/>
                      </a:pPr>
                      <a:r>
                        <a:rPr lang="en-US" sz="500"/>
                        <a:t>STID</a:t>
                      </a:r>
                      <a:endParaRPr sz="500"/>
                    </a:p>
                  </a:txBody>
                  <a:tcPr marT="91425" marB="91425" marR="91425" marL="91425"/>
                </a:tc>
                <a:tc>
                  <a:txBody>
                    <a:bodyPr/>
                    <a:lstStyle/>
                    <a:p>
                      <a:pPr indent="0" lvl="0" marL="0" rtl="0" algn="l">
                        <a:spcBef>
                          <a:spcPts val="0"/>
                        </a:spcBef>
                        <a:spcAft>
                          <a:spcPts val="0"/>
                        </a:spcAft>
                        <a:buNone/>
                      </a:pPr>
                      <a:r>
                        <a:rPr lang="en-US" sz="500"/>
                        <a:t>network_id</a:t>
                      </a:r>
                      <a:endParaRPr sz="500"/>
                    </a:p>
                  </a:txBody>
                  <a:tcPr marT="91425" marB="91425" marR="91425" marL="91425"/>
                </a:tc>
                <a:tc>
                  <a:txBody>
                    <a:bodyPr/>
                    <a:lstStyle/>
                    <a:p>
                      <a:pPr indent="0" lvl="0" marL="0" rtl="0" algn="l">
                        <a:spcBef>
                          <a:spcPts val="0"/>
                        </a:spcBef>
                        <a:spcAft>
                          <a:spcPts val="0"/>
                        </a:spcAft>
                        <a:buNone/>
                      </a:pPr>
                      <a:r>
                        <a:rPr lang="en-US" sz="500"/>
                        <a:t>lat</a:t>
                      </a:r>
                      <a:endParaRPr sz="500"/>
                    </a:p>
                  </a:txBody>
                  <a:tcPr marT="91425" marB="91425" marR="91425" marL="91425"/>
                </a:tc>
                <a:tc>
                  <a:txBody>
                    <a:bodyPr/>
                    <a:lstStyle/>
                    <a:p>
                      <a:pPr indent="0" lvl="0" marL="0" rtl="0" algn="l">
                        <a:spcBef>
                          <a:spcPts val="0"/>
                        </a:spcBef>
                        <a:spcAft>
                          <a:spcPts val="0"/>
                        </a:spcAft>
                        <a:buNone/>
                      </a:pPr>
                      <a:r>
                        <a:rPr lang="en-US" sz="500"/>
                        <a:t>lon</a:t>
                      </a:r>
                      <a:endParaRPr sz="500"/>
                    </a:p>
                  </a:txBody>
                  <a:tcPr marT="91425" marB="91425" marR="91425" marL="91425"/>
                </a:tc>
                <a:tc>
                  <a:txBody>
                    <a:bodyPr/>
                    <a:lstStyle/>
                    <a:p>
                      <a:pPr indent="0" lvl="0" marL="0" rtl="0" algn="l">
                        <a:spcBef>
                          <a:spcPts val="0"/>
                        </a:spcBef>
                        <a:spcAft>
                          <a:spcPts val="0"/>
                        </a:spcAft>
                        <a:buNone/>
                      </a:pPr>
                      <a:r>
                        <a:rPr lang="en-US" sz="500"/>
                        <a:t>elevation</a:t>
                      </a:r>
                      <a:endParaRPr sz="500"/>
                    </a:p>
                  </a:txBody>
                  <a:tcPr marT="91425" marB="91425" marR="91425" marL="91425"/>
                </a:tc>
                <a:tc>
                  <a:txBody>
                    <a:bodyPr/>
                    <a:lstStyle/>
                    <a:p>
                      <a:pPr indent="0" lvl="0" marL="0" rtl="0" algn="l">
                        <a:spcBef>
                          <a:spcPts val="0"/>
                        </a:spcBef>
                        <a:spcAft>
                          <a:spcPts val="0"/>
                        </a:spcAft>
                        <a:buNone/>
                      </a:pPr>
                      <a:r>
                        <a:rPr lang="en-US" sz="500"/>
                        <a:t>height_var1</a:t>
                      </a:r>
                      <a:endParaRPr sz="500"/>
                    </a:p>
                  </a:txBody>
                  <a:tcPr marT="91425" marB="91425" marR="91425" marL="91425"/>
                </a:tc>
                <a:tc>
                  <a:txBody>
                    <a:bodyPr/>
                    <a:lstStyle/>
                    <a:p>
                      <a:pPr indent="0" lvl="0" marL="0" rtl="0" algn="l">
                        <a:spcBef>
                          <a:spcPts val="0"/>
                        </a:spcBef>
                        <a:spcAft>
                          <a:spcPts val="0"/>
                        </a:spcAft>
                        <a:buNone/>
                      </a:pPr>
                      <a:r>
                        <a:rPr lang="en-US" sz="500"/>
                        <a:t>height_var2</a:t>
                      </a:r>
                      <a:endParaRPr sz="500"/>
                    </a:p>
                  </a:txBody>
                  <a:tcPr marT="91425" marB="91425" marR="91425" marL="91425"/>
                </a:tc>
                <a:tc>
                  <a:txBody>
                    <a:bodyPr/>
                    <a:lstStyle/>
                    <a:p>
                      <a:pPr indent="0" lvl="0" marL="0" rtl="0" algn="l">
                        <a:spcBef>
                          <a:spcPts val="0"/>
                        </a:spcBef>
                        <a:spcAft>
                          <a:spcPts val="0"/>
                        </a:spcAft>
                        <a:buNone/>
                      </a:pPr>
                      <a:r>
                        <a:rPr lang="en-US" sz="500"/>
                        <a:t>height_var3</a:t>
                      </a:r>
                      <a:endParaRPr sz="500"/>
                    </a:p>
                  </a:txBody>
                  <a:tcPr marT="91425" marB="91425" marR="91425" marL="91425"/>
                </a:tc>
              </a:tr>
              <a:tr h="303975">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r>
              <a:tr h="303975">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r>
              <a:tr h="303975">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r>
              <a:tr h="303975">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r>
              <a:tr h="303975">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r>
              <a:tr h="303975">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r>
              <a:tr h="303975">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r>
              <a:tr h="303975">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r>
              <a:tr h="303975">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c>
                  <a:txBody>
                    <a:bodyPr/>
                    <a:lstStyle/>
                    <a:p>
                      <a:pPr indent="0" lvl="0" marL="0" rtl="0" algn="l">
                        <a:spcBef>
                          <a:spcPts val="0"/>
                        </a:spcBef>
                        <a:spcAft>
                          <a:spcPts val="0"/>
                        </a:spcAft>
                        <a:buNone/>
                      </a:pPr>
                      <a:r>
                        <a:t/>
                      </a:r>
                      <a:endParaRPr sz="500"/>
                    </a:p>
                  </a:txBody>
                  <a:tcPr marT="91425" marB="91425" marR="91425" marL="91425"/>
                </a:tc>
              </a:tr>
            </a:tbl>
          </a:graphicData>
        </a:graphic>
      </p:graphicFrame>
      <p:sp>
        <p:nvSpPr>
          <p:cNvPr id="381" name="Google Shape;381;g1b1f44fe33b_0_73"/>
          <p:cNvSpPr txBox="1"/>
          <p:nvPr/>
        </p:nvSpPr>
        <p:spPr>
          <a:xfrm>
            <a:off x="8714625" y="830775"/>
            <a:ext cx="2485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800">
                <a:solidFill>
                  <a:srgbClr val="1A305B"/>
                </a:solidFill>
                <a:latin typeface="Corbel"/>
                <a:ea typeface="Corbel"/>
                <a:cs typeface="Corbel"/>
                <a:sym typeface="Corbel"/>
              </a:rPr>
              <a:t>Metadata database</a:t>
            </a:r>
            <a:endParaRPr b="1" sz="1800">
              <a:solidFill>
                <a:srgbClr val="1A305B"/>
              </a:solidFill>
              <a:latin typeface="Corbel"/>
              <a:ea typeface="Corbel"/>
              <a:cs typeface="Corbel"/>
              <a:sym typeface="Corbel"/>
            </a:endParaRPr>
          </a:p>
        </p:txBody>
      </p:sp>
      <p:graphicFrame>
        <p:nvGraphicFramePr>
          <p:cNvPr id="382" name="Google Shape;382;g1b1f44fe33b_0_73"/>
          <p:cNvGraphicFramePr/>
          <p:nvPr/>
        </p:nvGraphicFramePr>
        <p:xfrm>
          <a:off x="418525" y="997125"/>
          <a:ext cx="3000000" cy="3000000"/>
        </p:xfrm>
        <a:graphic>
          <a:graphicData uri="http://schemas.openxmlformats.org/drawingml/2006/table">
            <a:tbl>
              <a:tblPr>
                <a:noFill/>
                <a:tableStyleId>{DC906836-DB70-4D31-A2B2-5BB3BC66E0C5}</a:tableStyleId>
              </a:tblPr>
              <a:tblGrid>
                <a:gridCol w="446825"/>
                <a:gridCol w="446825"/>
                <a:gridCol w="446825"/>
                <a:gridCol w="446825"/>
                <a:gridCol w="446825"/>
                <a:gridCol w="446825"/>
              </a:tblGrid>
              <a:tr h="407375">
                <a:tc>
                  <a:txBody>
                    <a:bodyPr/>
                    <a:lstStyle/>
                    <a:p>
                      <a:pPr indent="0" lvl="0" marL="0" rtl="0" algn="l">
                        <a:spcBef>
                          <a:spcPts val="0"/>
                        </a:spcBef>
                        <a:spcAft>
                          <a:spcPts val="0"/>
                        </a:spcAft>
                        <a:buNone/>
                      </a:pPr>
                      <a:r>
                        <a:rPr lang="en-US" sz="400"/>
                        <a:t>Datetime (Mountain Time Zone)</a:t>
                      </a:r>
                      <a:endParaRPr sz="400"/>
                    </a:p>
                  </a:txBody>
                  <a:tcPr marT="91425" marB="91425" marR="91425" marL="91425"/>
                </a:tc>
                <a:tc>
                  <a:txBody>
                    <a:bodyPr/>
                    <a:lstStyle/>
                    <a:p>
                      <a:pPr indent="0" lvl="0" marL="0" rtl="0" algn="l">
                        <a:spcBef>
                          <a:spcPts val="0"/>
                        </a:spcBef>
                        <a:spcAft>
                          <a:spcPts val="0"/>
                        </a:spcAft>
                        <a:buNone/>
                      </a:pPr>
                      <a:r>
                        <a:rPr lang="en-US" sz="400"/>
                        <a:t>Temperature (°F)</a:t>
                      </a:r>
                      <a:endParaRPr sz="400"/>
                    </a:p>
                  </a:txBody>
                  <a:tcPr marT="91425" marB="91425" marR="91425" marL="91425"/>
                </a:tc>
                <a:tc>
                  <a:txBody>
                    <a:bodyPr/>
                    <a:lstStyle/>
                    <a:p>
                      <a:pPr indent="0" lvl="0" marL="0" rtl="0" algn="l">
                        <a:spcBef>
                          <a:spcPts val="0"/>
                        </a:spcBef>
                        <a:spcAft>
                          <a:spcPts val="0"/>
                        </a:spcAft>
                        <a:buNone/>
                      </a:pPr>
                      <a:r>
                        <a:rPr lang="en-US" sz="400"/>
                        <a:t>Relative Humidity (%)</a:t>
                      </a:r>
                      <a:endParaRPr sz="400"/>
                    </a:p>
                  </a:txBody>
                  <a:tcPr marT="91425" marB="91425" marR="91425" marL="91425"/>
                </a:tc>
                <a:tc>
                  <a:txBody>
                    <a:bodyPr/>
                    <a:lstStyle/>
                    <a:p>
                      <a:pPr indent="0" lvl="0" marL="0" rtl="0" algn="l">
                        <a:spcBef>
                          <a:spcPts val="0"/>
                        </a:spcBef>
                        <a:spcAft>
                          <a:spcPts val="0"/>
                        </a:spcAft>
                        <a:buNone/>
                      </a:pPr>
                      <a:r>
                        <a:rPr lang="en-US" sz="400"/>
                        <a:t>Pressure (mb)</a:t>
                      </a:r>
                      <a:endParaRPr sz="400"/>
                    </a:p>
                  </a:txBody>
                  <a:tcPr marT="91425" marB="91425" marR="91425" marL="91425"/>
                </a:tc>
                <a:tc>
                  <a:txBody>
                    <a:bodyPr/>
                    <a:lstStyle/>
                    <a:p>
                      <a:pPr indent="0" lvl="0" marL="0" rtl="0" algn="l">
                        <a:spcBef>
                          <a:spcPts val="0"/>
                        </a:spcBef>
                        <a:spcAft>
                          <a:spcPts val="0"/>
                        </a:spcAft>
                        <a:buNone/>
                      </a:pPr>
                      <a:r>
                        <a:rPr lang="en-US" sz="400"/>
                        <a:t>Wind Speed (mph)</a:t>
                      </a:r>
                      <a:endParaRPr sz="400"/>
                    </a:p>
                  </a:txBody>
                  <a:tcPr marT="91425" marB="91425" marR="91425" marL="91425"/>
                </a:tc>
                <a:tc>
                  <a:txBody>
                    <a:bodyPr/>
                    <a:lstStyle/>
                    <a:p>
                      <a:pPr indent="0" lvl="0" marL="0" rtl="0" algn="l">
                        <a:spcBef>
                          <a:spcPts val="0"/>
                        </a:spcBef>
                        <a:spcAft>
                          <a:spcPts val="0"/>
                        </a:spcAft>
                        <a:buNone/>
                      </a:pPr>
                      <a:r>
                        <a:rPr lang="en-US" sz="400"/>
                        <a:t>Wind Direction (°)</a:t>
                      </a:r>
                      <a:endParaRPr sz="400"/>
                    </a:p>
                  </a:txBody>
                  <a:tcPr marT="91425" marB="91425" marR="91425" marL="91425"/>
                </a:tc>
              </a:tr>
              <a:tr h="407375">
                <a:tc>
                  <a:txBody>
                    <a:bodyPr/>
                    <a:lstStyle/>
                    <a:p>
                      <a:pPr indent="0" lvl="0" marL="0" rtl="0" algn="l">
                        <a:spcBef>
                          <a:spcPts val="0"/>
                        </a:spcBef>
                        <a:spcAft>
                          <a:spcPts val="0"/>
                        </a:spcAft>
                        <a:buNone/>
                      </a:pPr>
                      <a:r>
                        <a:rPr lang="en-US" sz="400"/>
                        <a:t>1/8/2023 8:00AM LST</a:t>
                      </a:r>
                      <a:endParaRPr sz="400"/>
                    </a:p>
                  </a:txBody>
                  <a:tcPr marT="91425" marB="91425" marR="91425" marL="91425"/>
                </a:tc>
                <a:tc>
                  <a:txBody>
                    <a:bodyPr/>
                    <a:lstStyle/>
                    <a:p>
                      <a:pPr indent="0" lvl="0" marL="0" rtl="0" algn="l">
                        <a:spcBef>
                          <a:spcPts val="0"/>
                        </a:spcBef>
                        <a:spcAft>
                          <a:spcPts val="0"/>
                        </a:spcAft>
                        <a:buNone/>
                      </a:pPr>
                      <a:r>
                        <a:rPr lang="en-US" sz="400"/>
                        <a:t>50</a:t>
                      </a:r>
                      <a:endParaRPr sz="400"/>
                    </a:p>
                  </a:txBody>
                  <a:tcPr marT="91425" marB="91425" marR="91425" marL="91425"/>
                </a:tc>
                <a:tc>
                  <a:txBody>
                    <a:bodyPr/>
                    <a:lstStyle/>
                    <a:p>
                      <a:pPr indent="0" lvl="0" marL="0" rtl="0" algn="l">
                        <a:spcBef>
                          <a:spcPts val="0"/>
                        </a:spcBef>
                        <a:spcAft>
                          <a:spcPts val="0"/>
                        </a:spcAft>
                        <a:buNone/>
                      </a:pPr>
                      <a:r>
                        <a:rPr lang="en-US" sz="400"/>
                        <a:t>40</a:t>
                      </a:r>
                      <a:endParaRPr sz="400"/>
                    </a:p>
                  </a:txBody>
                  <a:tcPr marT="91425" marB="91425" marR="91425" marL="91425"/>
                </a:tc>
                <a:tc>
                  <a:txBody>
                    <a:bodyPr/>
                    <a:lstStyle/>
                    <a:p>
                      <a:pPr indent="0" lvl="0" marL="0" rtl="0" algn="l">
                        <a:spcBef>
                          <a:spcPts val="0"/>
                        </a:spcBef>
                        <a:spcAft>
                          <a:spcPts val="0"/>
                        </a:spcAft>
                        <a:buNone/>
                      </a:pPr>
                      <a:r>
                        <a:rPr lang="en-US" sz="400"/>
                        <a:t>905.7</a:t>
                      </a:r>
                      <a:endParaRPr sz="400"/>
                    </a:p>
                  </a:txBody>
                  <a:tcPr marT="91425" marB="91425" marR="91425" marL="91425"/>
                </a:tc>
                <a:tc>
                  <a:txBody>
                    <a:bodyPr/>
                    <a:lstStyle/>
                    <a:p>
                      <a:pPr indent="0" lvl="0" marL="0" rtl="0" algn="l">
                        <a:spcBef>
                          <a:spcPts val="0"/>
                        </a:spcBef>
                        <a:spcAft>
                          <a:spcPts val="0"/>
                        </a:spcAft>
                        <a:buNone/>
                      </a:pPr>
                      <a:r>
                        <a:rPr lang="en-US" sz="400"/>
                        <a:t>2.0</a:t>
                      </a:r>
                      <a:endParaRPr sz="400"/>
                    </a:p>
                  </a:txBody>
                  <a:tcPr marT="91425" marB="91425" marR="91425" marL="91425"/>
                </a:tc>
                <a:tc>
                  <a:txBody>
                    <a:bodyPr/>
                    <a:lstStyle/>
                    <a:p>
                      <a:pPr indent="0" lvl="0" marL="0" rtl="0" algn="l">
                        <a:spcBef>
                          <a:spcPts val="0"/>
                        </a:spcBef>
                        <a:spcAft>
                          <a:spcPts val="0"/>
                        </a:spcAft>
                        <a:buNone/>
                      </a:pPr>
                      <a:r>
                        <a:rPr lang="en-US" sz="400"/>
                        <a:t>167</a:t>
                      </a:r>
                      <a:endParaRPr sz="400"/>
                    </a:p>
                  </a:txBody>
                  <a:tcPr marT="91425" marB="91425" marR="91425" marL="91425"/>
                </a:tc>
              </a:tr>
              <a:tr h="497900">
                <a:tc>
                  <a:txBody>
                    <a:bodyPr/>
                    <a:lstStyle/>
                    <a:p>
                      <a:pPr indent="0" lvl="0" marL="0" rtl="0" algn="l">
                        <a:spcBef>
                          <a:spcPts val="0"/>
                        </a:spcBef>
                        <a:spcAft>
                          <a:spcPts val="0"/>
                        </a:spcAft>
                        <a:buNone/>
                      </a:pPr>
                      <a:r>
                        <a:rPr lang="en-US" sz="400">
                          <a:solidFill>
                            <a:schemeClr val="dk1"/>
                          </a:solidFill>
                        </a:rPr>
                        <a:t>1/8/2023 8:15AM LST</a:t>
                      </a:r>
                      <a:endParaRPr sz="400">
                        <a:solidFill>
                          <a:schemeClr val="dk1"/>
                        </a:solidFill>
                      </a:endParaRPr>
                    </a:p>
                    <a:p>
                      <a:pPr indent="0" lvl="0" marL="0" rtl="0" algn="l">
                        <a:spcBef>
                          <a:spcPts val="0"/>
                        </a:spcBef>
                        <a:spcAft>
                          <a:spcPts val="0"/>
                        </a:spcAft>
                        <a:buNone/>
                      </a:pPr>
                      <a:r>
                        <a:t/>
                      </a:r>
                      <a:endParaRPr sz="400"/>
                    </a:p>
                  </a:txBody>
                  <a:tcPr marT="91425" marB="91425" marR="91425" marL="91425"/>
                </a:tc>
                <a:tc>
                  <a:txBody>
                    <a:bodyPr/>
                    <a:lstStyle/>
                    <a:p>
                      <a:pPr indent="0" lvl="0" marL="0" rtl="0" algn="l">
                        <a:spcBef>
                          <a:spcPts val="0"/>
                        </a:spcBef>
                        <a:spcAft>
                          <a:spcPts val="0"/>
                        </a:spcAft>
                        <a:buNone/>
                      </a:pPr>
                      <a:r>
                        <a:rPr lang="en-US" sz="400"/>
                        <a:t>50</a:t>
                      </a:r>
                      <a:endParaRPr sz="400"/>
                    </a:p>
                  </a:txBody>
                  <a:tcPr marT="91425" marB="91425" marR="91425" marL="91425"/>
                </a:tc>
                <a:tc>
                  <a:txBody>
                    <a:bodyPr/>
                    <a:lstStyle/>
                    <a:p>
                      <a:pPr indent="0" lvl="0" marL="0" rtl="0" algn="l">
                        <a:spcBef>
                          <a:spcPts val="0"/>
                        </a:spcBef>
                        <a:spcAft>
                          <a:spcPts val="0"/>
                        </a:spcAft>
                        <a:buNone/>
                      </a:pPr>
                      <a:r>
                        <a:rPr lang="en-US" sz="400"/>
                        <a:t>40</a:t>
                      </a:r>
                      <a:endParaRPr sz="400"/>
                    </a:p>
                  </a:txBody>
                  <a:tcPr marT="91425" marB="91425" marR="91425" marL="91425"/>
                </a:tc>
                <a:tc>
                  <a:txBody>
                    <a:bodyPr/>
                    <a:lstStyle/>
                    <a:p>
                      <a:pPr indent="0" lvl="0" marL="0" rtl="0" algn="l">
                        <a:spcBef>
                          <a:spcPts val="0"/>
                        </a:spcBef>
                        <a:spcAft>
                          <a:spcPts val="0"/>
                        </a:spcAft>
                        <a:buNone/>
                      </a:pPr>
                      <a:r>
                        <a:rPr lang="en-US" sz="400"/>
                        <a:t>905.7</a:t>
                      </a:r>
                      <a:endParaRPr sz="400"/>
                    </a:p>
                  </a:txBody>
                  <a:tcPr marT="91425" marB="91425" marR="91425" marL="91425"/>
                </a:tc>
                <a:tc>
                  <a:txBody>
                    <a:bodyPr/>
                    <a:lstStyle/>
                    <a:p>
                      <a:pPr indent="0" lvl="0" marL="0" rtl="0" algn="l">
                        <a:spcBef>
                          <a:spcPts val="0"/>
                        </a:spcBef>
                        <a:spcAft>
                          <a:spcPts val="0"/>
                        </a:spcAft>
                        <a:buNone/>
                      </a:pPr>
                      <a:r>
                        <a:rPr lang="en-US" sz="400"/>
                        <a:t>3.0</a:t>
                      </a:r>
                      <a:endParaRPr sz="400"/>
                    </a:p>
                  </a:txBody>
                  <a:tcPr marT="91425" marB="91425" marR="91425" marL="91425"/>
                </a:tc>
                <a:tc>
                  <a:txBody>
                    <a:bodyPr/>
                    <a:lstStyle/>
                    <a:p>
                      <a:pPr indent="0" lvl="0" marL="0" rtl="0" algn="l">
                        <a:spcBef>
                          <a:spcPts val="0"/>
                        </a:spcBef>
                        <a:spcAft>
                          <a:spcPts val="0"/>
                        </a:spcAft>
                        <a:buNone/>
                      </a:pPr>
                      <a:r>
                        <a:rPr lang="en-US" sz="400"/>
                        <a:t>163</a:t>
                      </a:r>
                      <a:endParaRPr sz="400"/>
                    </a:p>
                  </a:txBody>
                  <a:tcPr marT="91425" marB="91425" marR="91425" marL="91425"/>
                </a:tc>
              </a:tr>
              <a:tr h="497900">
                <a:tc>
                  <a:txBody>
                    <a:bodyPr/>
                    <a:lstStyle/>
                    <a:p>
                      <a:pPr indent="0" lvl="0" marL="0" rtl="0" algn="l">
                        <a:spcBef>
                          <a:spcPts val="0"/>
                        </a:spcBef>
                        <a:spcAft>
                          <a:spcPts val="0"/>
                        </a:spcAft>
                        <a:buNone/>
                      </a:pPr>
                      <a:r>
                        <a:rPr lang="en-US" sz="400">
                          <a:solidFill>
                            <a:schemeClr val="dk1"/>
                          </a:solidFill>
                        </a:rPr>
                        <a:t>1/8/2023 8:30AM LST</a:t>
                      </a:r>
                      <a:endParaRPr sz="400">
                        <a:solidFill>
                          <a:schemeClr val="dk1"/>
                        </a:solidFill>
                      </a:endParaRPr>
                    </a:p>
                    <a:p>
                      <a:pPr indent="0" lvl="0" marL="0" rtl="0" algn="l">
                        <a:spcBef>
                          <a:spcPts val="0"/>
                        </a:spcBef>
                        <a:spcAft>
                          <a:spcPts val="0"/>
                        </a:spcAft>
                        <a:buNone/>
                      </a:pPr>
                      <a:r>
                        <a:t/>
                      </a:r>
                      <a:endParaRPr sz="400"/>
                    </a:p>
                  </a:txBody>
                  <a:tcPr marT="91425" marB="91425" marR="91425" marL="91425"/>
                </a:tc>
                <a:tc>
                  <a:txBody>
                    <a:bodyPr/>
                    <a:lstStyle/>
                    <a:p>
                      <a:pPr indent="0" lvl="0" marL="0" rtl="0" algn="l">
                        <a:spcBef>
                          <a:spcPts val="0"/>
                        </a:spcBef>
                        <a:spcAft>
                          <a:spcPts val="0"/>
                        </a:spcAft>
                        <a:buNone/>
                      </a:pPr>
                      <a:r>
                        <a:rPr lang="en-US" sz="400"/>
                        <a:t>51</a:t>
                      </a:r>
                      <a:endParaRPr sz="400"/>
                    </a:p>
                  </a:txBody>
                  <a:tcPr marT="91425" marB="91425" marR="91425" marL="91425"/>
                </a:tc>
                <a:tc>
                  <a:txBody>
                    <a:bodyPr/>
                    <a:lstStyle/>
                    <a:p>
                      <a:pPr indent="0" lvl="0" marL="0" rtl="0" algn="l">
                        <a:spcBef>
                          <a:spcPts val="0"/>
                        </a:spcBef>
                        <a:spcAft>
                          <a:spcPts val="0"/>
                        </a:spcAft>
                        <a:buNone/>
                      </a:pPr>
                      <a:r>
                        <a:rPr lang="en-US" sz="400"/>
                        <a:t>38</a:t>
                      </a:r>
                      <a:endParaRPr sz="400"/>
                    </a:p>
                  </a:txBody>
                  <a:tcPr marT="91425" marB="91425" marR="91425" marL="91425"/>
                </a:tc>
                <a:tc>
                  <a:txBody>
                    <a:bodyPr/>
                    <a:lstStyle/>
                    <a:p>
                      <a:pPr indent="0" lvl="0" marL="0" rtl="0" algn="l">
                        <a:spcBef>
                          <a:spcPts val="0"/>
                        </a:spcBef>
                        <a:spcAft>
                          <a:spcPts val="0"/>
                        </a:spcAft>
                        <a:buNone/>
                      </a:pPr>
                      <a:r>
                        <a:rPr lang="en-US" sz="400"/>
                        <a:t>905.6</a:t>
                      </a:r>
                      <a:endParaRPr sz="400"/>
                    </a:p>
                  </a:txBody>
                  <a:tcPr marT="91425" marB="91425" marR="91425" marL="91425"/>
                </a:tc>
                <a:tc>
                  <a:txBody>
                    <a:bodyPr/>
                    <a:lstStyle/>
                    <a:p>
                      <a:pPr indent="0" lvl="0" marL="0" rtl="0" algn="l">
                        <a:spcBef>
                          <a:spcPts val="0"/>
                        </a:spcBef>
                        <a:spcAft>
                          <a:spcPts val="0"/>
                        </a:spcAft>
                        <a:buNone/>
                      </a:pPr>
                      <a:r>
                        <a:rPr lang="en-US" sz="400"/>
                        <a:t>3.0</a:t>
                      </a:r>
                      <a:endParaRPr sz="400"/>
                    </a:p>
                  </a:txBody>
                  <a:tcPr marT="91425" marB="91425" marR="91425" marL="91425"/>
                </a:tc>
                <a:tc>
                  <a:txBody>
                    <a:bodyPr/>
                    <a:lstStyle/>
                    <a:p>
                      <a:pPr indent="0" lvl="0" marL="0" rtl="0" algn="l">
                        <a:spcBef>
                          <a:spcPts val="0"/>
                        </a:spcBef>
                        <a:spcAft>
                          <a:spcPts val="0"/>
                        </a:spcAft>
                        <a:buNone/>
                      </a:pPr>
                      <a:r>
                        <a:rPr lang="en-US" sz="400"/>
                        <a:t>168</a:t>
                      </a:r>
                      <a:endParaRPr sz="400"/>
                    </a:p>
                  </a:txBody>
                  <a:tcPr marT="91425" marB="91425" marR="91425" marL="91425"/>
                </a:tc>
              </a:tr>
              <a:tr h="497900">
                <a:tc>
                  <a:txBody>
                    <a:bodyPr/>
                    <a:lstStyle/>
                    <a:p>
                      <a:pPr indent="0" lvl="0" marL="0" rtl="0" algn="l">
                        <a:spcBef>
                          <a:spcPts val="0"/>
                        </a:spcBef>
                        <a:spcAft>
                          <a:spcPts val="0"/>
                        </a:spcAft>
                        <a:buNone/>
                      </a:pPr>
                      <a:r>
                        <a:rPr lang="en-US" sz="400">
                          <a:solidFill>
                            <a:schemeClr val="dk1"/>
                          </a:solidFill>
                        </a:rPr>
                        <a:t>1/8/2023 8:45AM LST</a:t>
                      </a:r>
                      <a:endParaRPr sz="400">
                        <a:solidFill>
                          <a:schemeClr val="dk1"/>
                        </a:solidFill>
                      </a:endParaRPr>
                    </a:p>
                    <a:p>
                      <a:pPr indent="0" lvl="0" marL="0" rtl="0" algn="l">
                        <a:spcBef>
                          <a:spcPts val="0"/>
                        </a:spcBef>
                        <a:spcAft>
                          <a:spcPts val="0"/>
                        </a:spcAft>
                        <a:buNone/>
                      </a:pPr>
                      <a:r>
                        <a:t/>
                      </a:r>
                      <a:endParaRPr sz="400"/>
                    </a:p>
                  </a:txBody>
                  <a:tcPr marT="91425" marB="91425" marR="91425" marL="91425"/>
                </a:tc>
                <a:tc>
                  <a:txBody>
                    <a:bodyPr/>
                    <a:lstStyle/>
                    <a:p>
                      <a:pPr indent="0" lvl="0" marL="0" rtl="0" algn="l">
                        <a:spcBef>
                          <a:spcPts val="0"/>
                        </a:spcBef>
                        <a:spcAft>
                          <a:spcPts val="0"/>
                        </a:spcAft>
                        <a:buNone/>
                      </a:pPr>
                      <a:r>
                        <a:rPr lang="en-US" sz="400"/>
                        <a:t>52</a:t>
                      </a:r>
                      <a:endParaRPr sz="400"/>
                    </a:p>
                  </a:txBody>
                  <a:tcPr marT="91425" marB="91425" marR="91425" marL="91425"/>
                </a:tc>
                <a:tc>
                  <a:txBody>
                    <a:bodyPr/>
                    <a:lstStyle/>
                    <a:p>
                      <a:pPr indent="0" lvl="0" marL="0" rtl="0" algn="l">
                        <a:spcBef>
                          <a:spcPts val="0"/>
                        </a:spcBef>
                        <a:spcAft>
                          <a:spcPts val="0"/>
                        </a:spcAft>
                        <a:buNone/>
                      </a:pPr>
                      <a:r>
                        <a:rPr lang="en-US" sz="400"/>
                        <a:t>37</a:t>
                      </a:r>
                      <a:endParaRPr sz="400"/>
                    </a:p>
                  </a:txBody>
                  <a:tcPr marT="91425" marB="91425" marR="91425" marL="91425"/>
                </a:tc>
                <a:tc>
                  <a:txBody>
                    <a:bodyPr/>
                    <a:lstStyle/>
                    <a:p>
                      <a:pPr indent="0" lvl="0" marL="0" rtl="0" algn="l">
                        <a:spcBef>
                          <a:spcPts val="0"/>
                        </a:spcBef>
                        <a:spcAft>
                          <a:spcPts val="0"/>
                        </a:spcAft>
                        <a:buNone/>
                      </a:pPr>
                      <a:r>
                        <a:rPr lang="en-US" sz="400"/>
                        <a:t>905.6</a:t>
                      </a:r>
                      <a:endParaRPr sz="400"/>
                    </a:p>
                  </a:txBody>
                  <a:tcPr marT="91425" marB="91425" marR="91425" marL="91425"/>
                </a:tc>
                <a:tc>
                  <a:txBody>
                    <a:bodyPr/>
                    <a:lstStyle/>
                    <a:p>
                      <a:pPr indent="0" lvl="0" marL="0" rtl="0" algn="l">
                        <a:spcBef>
                          <a:spcPts val="0"/>
                        </a:spcBef>
                        <a:spcAft>
                          <a:spcPts val="0"/>
                        </a:spcAft>
                        <a:buNone/>
                      </a:pPr>
                      <a:r>
                        <a:rPr lang="en-US" sz="400"/>
                        <a:t>2.0</a:t>
                      </a:r>
                      <a:endParaRPr sz="400"/>
                    </a:p>
                  </a:txBody>
                  <a:tcPr marT="91425" marB="91425" marR="91425" marL="91425"/>
                </a:tc>
                <a:tc>
                  <a:txBody>
                    <a:bodyPr/>
                    <a:lstStyle/>
                    <a:p>
                      <a:pPr indent="0" lvl="0" marL="0" rtl="0" algn="l">
                        <a:spcBef>
                          <a:spcPts val="0"/>
                        </a:spcBef>
                        <a:spcAft>
                          <a:spcPts val="0"/>
                        </a:spcAft>
                        <a:buNone/>
                      </a:pPr>
                      <a:r>
                        <a:rPr lang="en-US" sz="400"/>
                        <a:t>170</a:t>
                      </a:r>
                      <a:endParaRPr sz="400"/>
                    </a:p>
                  </a:txBody>
                  <a:tcPr marT="91425" marB="91425" marR="91425" marL="91425"/>
                </a:tc>
              </a:tr>
            </a:tbl>
          </a:graphicData>
        </a:graphic>
      </p:graphicFrame>
      <p:cxnSp>
        <p:nvCxnSpPr>
          <p:cNvPr id="383" name="Google Shape;383;g1b1f44fe33b_0_73"/>
          <p:cNvCxnSpPr/>
          <p:nvPr/>
        </p:nvCxnSpPr>
        <p:spPr>
          <a:xfrm>
            <a:off x="3161250" y="2567275"/>
            <a:ext cx="1782600" cy="6000"/>
          </a:xfrm>
          <a:prstGeom prst="straightConnector1">
            <a:avLst/>
          </a:prstGeom>
          <a:noFill/>
          <a:ln cap="flat" cmpd="sng" w="38100">
            <a:solidFill>
              <a:srgbClr val="000000"/>
            </a:solidFill>
            <a:prstDash val="dot"/>
            <a:round/>
            <a:headEnd len="med" w="med" type="none"/>
            <a:tailEnd len="med" w="med" type="triangle"/>
          </a:ln>
        </p:spPr>
      </p:cxnSp>
      <p:sp>
        <p:nvSpPr>
          <p:cNvPr id="384" name="Google Shape;384;g1b1f44fe33b_0_73"/>
          <p:cNvSpPr txBox="1"/>
          <p:nvPr/>
        </p:nvSpPr>
        <p:spPr>
          <a:xfrm>
            <a:off x="418525" y="627813"/>
            <a:ext cx="2485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800">
                <a:solidFill>
                  <a:srgbClr val="1A305B"/>
                </a:solidFill>
                <a:latin typeface="Corbel"/>
                <a:ea typeface="Corbel"/>
                <a:cs typeface="Corbel"/>
                <a:sym typeface="Corbel"/>
              </a:rPr>
              <a:t>Station observations</a:t>
            </a:r>
            <a:endParaRPr b="1" sz="1800">
              <a:solidFill>
                <a:srgbClr val="1A305B"/>
              </a:solidFill>
              <a:latin typeface="Corbel"/>
              <a:ea typeface="Corbel"/>
              <a:cs typeface="Corbel"/>
              <a:sym typeface="Corbe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1b1f44fe33b_0_88"/>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391" name="Google Shape;391;g1b1f44fe33b_0_88"/>
          <p:cNvSpPr txBox="1"/>
          <p:nvPr/>
        </p:nvSpPr>
        <p:spPr>
          <a:xfrm>
            <a:off x="283466" y="21766"/>
            <a:ext cx="119085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lang="en-US" sz="3000">
                <a:solidFill>
                  <a:srgbClr val="1A305B"/>
                </a:solidFill>
                <a:latin typeface="Corbel"/>
                <a:ea typeface="Corbel"/>
                <a:cs typeface="Corbel"/>
                <a:sym typeface="Corbel"/>
              </a:rPr>
              <a:t>Measurement to Dissemination - Synoptic dissemination</a:t>
            </a:r>
            <a:endParaRPr b="0" i="0" sz="3000" u="none" cap="none" strike="noStrike">
              <a:solidFill>
                <a:srgbClr val="1A305B"/>
              </a:solidFill>
              <a:latin typeface="Corbel"/>
              <a:ea typeface="Corbel"/>
              <a:cs typeface="Corbel"/>
              <a:sym typeface="Corbel"/>
            </a:endParaRPr>
          </a:p>
        </p:txBody>
      </p:sp>
      <p:sp>
        <p:nvSpPr>
          <p:cNvPr id="392" name="Google Shape;392;g1b1f44fe33b_0_88"/>
          <p:cNvSpPr txBox="1"/>
          <p:nvPr/>
        </p:nvSpPr>
        <p:spPr>
          <a:xfrm>
            <a:off x="428550" y="5105500"/>
            <a:ext cx="113349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800">
                <a:solidFill>
                  <a:srgbClr val="1A305B"/>
                </a:solidFill>
                <a:latin typeface="Corbel"/>
                <a:ea typeface="Corbel"/>
                <a:cs typeface="Corbel"/>
                <a:sym typeface="Corbel"/>
              </a:rPr>
              <a:t>Synoptic Data shares all observations regularly with NOAA through the National Mesonet Program</a:t>
            </a:r>
            <a:endParaRPr b="1" sz="1800">
              <a:solidFill>
                <a:srgbClr val="1A305B"/>
              </a:solidFill>
              <a:latin typeface="Corbel"/>
              <a:ea typeface="Corbel"/>
              <a:cs typeface="Corbel"/>
              <a:sym typeface="Corbel"/>
            </a:endParaRPr>
          </a:p>
          <a:p>
            <a:pPr indent="0" lvl="0" marL="0" marR="0" rtl="0" algn="l">
              <a:lnSpc>
                <a:spcPct val="100000"/>
              </a:lnSpc>
              <a:spcBef>
                <a:spcPts val="0"/>
              </a:spcBef>
              <a:spcAft>
                <a:spcPts val="0"/>
              </a:spcAft>
              <a:buNone/>
            </a:pPr>
            <a:r>
              <a:rPr b="1" lang="en-US" sz="1800">
                <a:solidFill>
                  <a:srgbClr val="1A305B"/>
                </a:solidFill>
                <a:latin typeface="Corbel"/>
                <a:ea typeface="Corbel"/>
                <a:cs typeface="Corbel"/>
                <a:sym typeface="Corbel"/>
              </a:rPr>
              <a:t>Observations can also be obtained by calling the Synoptic Data Mesonet API </a:t>
            </a:r>
            <a:endParaRPr b="1" sz="1800">
              <a:solidFill>
                <a:srgbClr val="1A305B"/>
              </a:solidFill>
              <a:latin typeface="Corbel"/>
              <a:ea typeface="Corbel"/>
              <a:cs typeface="Corbel"/>
              <a:sym typeface="Corbel"/>
            </a:endParaRPr>
          </a:p>
          <a:p>
            <a:pPr indent="0" lvl="0" marL="0" marR="0" rtl="0" algn="l">
              <a:lnSpc>
                <a:spcPct val="100000"/>
              </a:lnSpc>
              <a:spcBef>
                <a:spcPts val="0"/>
              </a:spcBef>
              <a:spcAft>
                <a:spcPts val="0"/>
              </a:spcAft>
              <a:buNone/>
            </a:pPr>
            <a:r>
              <a:t/>
            </a:r>
            <a:endParaRPr b="1" sz="1800">
              <a:solidFill>
                <a:srgbClr val="1A305B"/>
              </a:solidFill>
              <a:latin typeface="Corbel"/>
              <a:ea typeface="Corbel"/>
              <a:cs typeface="Corbel"/>
              <a:sym typeface="Corbel"/>
            </a:endParaRPr>
          </a:p>
        </p:txBody>
      </p:sp>
      <p:sp>
        <p:nvSpPr>
          <p:cNvPr id="393" name="Google Shape;393;g1b1f44fe33b_0_88"/>
          <p:cNvSpPr txBox="1"/>
          <p:nvPr/>
        </p:nvSpPr>
        <p:spPr>
          <a:xfrm>
            <a:off x="283475" y="629425"/>
            <a:ext cx="2485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800">
                <a:solidFill>
                  <a:srgbClr val="1A305B"/>
                </a:solidFill>
                <a:latin typeface="Corbel"/>
                <a:ea typeface="Corbel"/>
                <a:cs typeface="Corbel"/>
                <a:sym typeface="Corbel"/>
              </a:rPr>
              <a:t>Observations database</a:t>
            </a:r>
            <a:endParaRPr b="1" sz="1800">
              <a:solidFill>
                <a:srgbClr val="1A305B"/>
              </a:solidFill>
              <a:latin typeface="Corbel"/>
              <a:ea typeface="Corbel"/>
              <a:cs typeface="Corbel"/>
              <a:sym typeface="Corbel"/>
            </a:endParaRPr>
          </a:p>
        </p:txBody>
      </p:sp>
      <p:graphicFrame>
        <p:nvGraphicFramePr>
          <p:cNvPr id="394" name="Google Shape;394;g1b1f44fe33b_0_88"/>
          <p:cNvGraphicFramePr/>
          <p:nvPr/>
        </p:nvGraphicFramePr>
        <p:xfrm>
          <a:off x="283475" y="998725"/>
          <a:ext cx="3000000" cy="3000000"/>
        </p:xfrm>
        <a:graphic>
          <a:graphicData uri="http://schemas.openxmlformats.org/drawingml/2006/table">
            <a:tbl>
              <a:tblPr>
                <a:noFill/>
                <a:tableStyleId>{DC906836-DB70-4D31-A2B2-5BB3BC66E0C5}</a:tableStyleId>
              </a:tblPr>
              <a:tblGrid>
                <a:gridCol w="453825"/>
                <a:gridCol w="453825"/>
                <a:gridCol w="453825"/>
                <a:gridCol w="453825"/>
                <a:gridCol w="453825"/>
                <a:gridCol w="453825"/>
                <a:gridCol w="453825"/>
                <a:gridCol w="453825"/>
              </a:tblGrid>
              <a:tr h="457175">
                <a:tc>
                  <a:txBody>
                    <a:bodyPr/>
                    <a:lstStyle/>
                    <a:p>
                      <a:pPr indent="0" lvl="0" marL="0" rtl="0" algn="l">
                        <a:spcBef>
                          <a:spcPts val="0"/>
                        </a:spcBef>
                        <a:spcAft>
                          <a:spcPts val="0"/>
                        </a:spcAft>
                        <a:buNone/>
                      </a:pPr>
                      <a:r>
                        <a:rPr lang="en-US" sz="600"/>
                        <a:t>Datetime</a:t>
                      </a:r>
                      <a:endParaRPr sz="600"/>
                    </a:p>
                  </a:txBody>
                  <a:tcPr marT="91425" marB="91425" marR="91425" marL="91425"/>
                </a:tc>
                <a:tc>
                  <a:txBody>
                    <a:bodyPr/>
                    <a:lstStyle/>
                    <a:p>
                      <a:pPr indent="0" lvl="0" marL="0" rtl="0" algn="l">
                        <a:spcBef>
                          <a:spcPts val="0"/>
                        </a:spcBef>
                        <a:spcAft>
                          <a:spcPts val="0"/>
                        </a:spcAft>
                        <a:buNone/>
                      </a:pPr>
                      <a:r>
                        <a:rPr lang="en-US" sz="600"/>
                        <a:t>STID</a:t>
                      </a:r>
                      <a:endParaRPr sz="600"/>
                    </a:p>
                  </a:txBody>
                  <a:tcPr marT="91425" marB="91425" marR="91425" marL="91425"/>
                </a:tc>
                <a:tc>
                  <a:txBody>
                    <a:bodyPr/>
                    <a:lstStyle/>
                    <a:p>
                      <a:pPr indent="0" lvl="0" marL="0" rtl="0" algn="l">
                        <a:spcBef>
                          <a:spcPts val="0"/>
                        </a:spcBef>
                        <a:spcAft>
                          <a:spcPts val="0"/>
                        </a:spcAft>
                        <a:buNone/>
                      </a:pPr>
                      <a:r>
                        <a:rPr lang="en-US" sz="600"/>
                        <a:t>network_id</a:t>
                      </a:r>
                      <a:endParaRPr sz="600"/>
                    </a:p>
                  </a:txBody>
                  <a:tcPr marT="91425" marB="91425" marR="91425" marL="91425"/>
                </a:tc>
                <a:tc>
                  <a:txBody>
                    <a:bodyPr/>
                    <a:lstStyle/>
                    <a:p>
                      <a:pPr indent="0" lvl="0" marL="0" rtl="0" algn="l">
                        <a:spcBef>
                          <a:spcPts val="0"/>
                        </a:spcBef>
                        <a:spcAft>
                          <a:spcPts val="0"/>
                        </a:spcAft>
                        <a:buNone/>
                      </a:pPr>
                      <a:r>
                        <a:rPr lang="en-US" sz="600"/>
                        <a:t>var1</a:t>
                      </a:r>
                      <a:endParaRPr sz="600"/>
                    </a:p>
                  </a:txBody>
                  <a:tcPr marT="91425" marB="91425" marR="91425" marL="91425"/>
                </a:tc>
                <a:tc>
                  <a:txBody>
                    <a:bodyPr/>
                    <a:lstStyle/>
                    <a:p>
                      <a:pPr indent="0" lvl="0" marL="0" rtl="0" algn="l">
                        <a:spcBef>
                          <a:spcPts val="0"/>
                        </a:spcBef>
                        <a:spcAft>
                          <a:spcPts val="0"/>
                        </a:spcAft>
                        <a:buNone/>
                      </a:pPr>
                      <a:r>
                        <a:rPr lang="en-US" sz="600"/>
                        <a:t>var2</a:t>
                      </a:r>
                      <a:endParaRPr sz="600"/>
                    </a:p>
                  </a:txBody>
                  <a:tcPr marT="91425" marB="91425" marR="91425" marL="91425"/>
                </a:tc>
                <a:tc>
                  <a:txBody>
                    <a:bodyPr/>
                    <a:lstStyle/>
                    <a:p>
                      <a:pPr indent="0" lvl="0" marL="0" rtl="0" algn="l">
                        <a:spcBef>
                          <a:spcPts val="0"/>
                        </a:spcBef>
                        <a:spcAft>
                          <a:spcPts val="0"/>
                        </a:spcAft>
                        <a:buNone/>
                      </a:pPr>
                      <a:r>
                        <a:rPr lang="en-US" sz="600"/>
                        <a:t>var3</a:t>
                      </a:r>
                      <a:endParaRPr sz="600"/>
                    </a:p>
                  </a:txBody>
                  <a:tcPr marT="91425" marB="91425" marR="91425" marL="91425"/>
                </a:tc>
                <a:tc>
                  <a:txBody>
                    <a:bodyPr/>
                    <a:lstStyle/>
                    <a:p>
                      <a:pPr indent="0" lvl="0" marL="0" rtl="0" algn="l">
                        <a:spcBef>
                          <a:spcPts val="0"/>
                        </a:spcBef>
                        <a:spcAft>
                          <a:spcPts val="0"/>
                        </a:spcAft>
                        <a:buNone/>
                      </a:pPr>
                      <a:r>
                        <a:rPr lang="en-US" sz="600"/>
                        <a:t>var4</a:t>
                      </a:r>
                      <a:endParaRPr sz="600"/>
                    </a:p>
                  </a:txBody>
                  <a:tcPr marT="91425" marB="91425" marR="91425" marL="91425"/>
                </a:tc>
                <a:tc>
                  <a:txBody>
                    <a:bodyPr/>
                    <a:lstStyle/>
                    <a:p>
                      <a:pPr indent="0" lvl="0" marL="0" rtl="0" algn="l">
                        <a:spcBef>
                          <a:spcPts val="0"/>
                        </a:spcBef>
                        <a:spcAft>
                          <a:spcPts val="0"/>
                        </a:spcAft>
                        <a:buNone/>
                      </a:pPr>
                      <a:r>
                        <a:rPr lang="en-US" sz="600"/>
                        <a:t>var5</a:t>
                      </a:r>
                      <a:endParaRPr sz="600"/>
                    </a:p>
                  </a:txBody>
                  <a:tcPr marT="91425" marB="91425" marR="91425" marL="91425"/>
                </a:tc>
              </a:tr>
              <a:tr h="328650">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328650">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328650">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328650">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328650">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328650">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328650">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328650">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328650">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bl>
          </a:graphicData>
        </a:graphic>
      </p:graphicFrame>
      <p:pic>
        <p:nvPicPr>
          <p:cNvPr id="395" name="Google Shape;395;g1b1f44fe33b_0_88"/>
          <p:cNvPicPr preferRelativeResize="0"/>
          <p:nvPr/>
        </p:nvPicPr>
        <p:blipFill>
          <a:blip r:embed="rId3">
            <a:alphaModFix/>
          </a:blip>
          <a:stretch>
            <a:fillRect/>
          </a:stretch>
        </p:blipFill>
        <p:spPr>
          <a:xfrm>
            <a:off x="8218575" y="3749674"/>
            <a:ext cx="1088525" cy="1088549"/>
          </a:xfrm>
          <a:prstGeom prst="rect">
            <a:avLst/>
          </a:prstGeom>
          <a:noFill/>
          <a:ln>
            <a:noFill/>
          </a:ln>
        </p:spPr>
      </p:pic>
      <p:cxnSp>
        <p:nvCxnSpPr>
          <p:cNvPr id="396" name="Google Shape;396;g1b1f44fe33b_0_88"/>
          <p:cNvCxnSpPr/>
          <p:nvPr/>
        </p:nvCxnSpPr>
        <p:spPr>
          <a:xfrm>
            <a:off x="3914075" y="4413750"/>
            <a:ext cx="314400" cy="116700"/>
          </a:xfrm>
          <a:prstGeom prst="straightConnector1">
            <a:avLst/>
          </a:prstGeom>
          <a:noFill/>
          <a:ln cap="flat" cmpd="sng" w="9525">
            <a:solidFill>
              <a:srgbClr val="999999"/>
            </a:solidFill>
            <a:prstDash val="solid"/>
            <a:round/>
            <a:headEnd len="med" w="med" type="none"/>
            <a:tailEnd len="med" w="med" type="none"/>
          </a:ln>
        </p:spPr>
      </p:cxnSp>
      <p:cxnSp>
        <p:nvCxnSpPr>
          <p:cNvPr id="397" name="Google Shape;397;g1b1f44fe33b_0_88"/>
          <p:cNvCxnSpPr/>
          <p:nvPr/>
        </p:nvCxnSpPr>
        <p:spPr>
          <a:xfrm>
            <a:off x="3914075" y="998725"/>
            <a:ext cx="314400" cy="116700"/>
          </a:xfrm>
          <a:prstGeom prst="straightConnector1">
            <a:avLst/>
          </a:prstGeom>
          <a:noFill/>
          <a:ln cap="flat" cmpd="sng" w="9525">
            <a:solidFill>
              <a:srgbClr val="999999"/>
            </a:solidFill>
            <a:prstDash val="solid"/>
            <a:round/>
            <a:headEnd len="med" w="med" type="none"/>
            <a:tailEnd len="med" w="med" type="none"/>
          </a:ln>
        </p:spPr>
      </p:cxnSp>
      <p:cxnSp>
        <p:nvCxnSpPr>
          <p:cNvPr id="398" name="Google Shape;398;g1b1f44fe33b_0_88"/>
          <p:cNvCxnSpPr/>
          <p:nvPr/>
        </p:nvCxnSpPr>
        <p:spPr>
          <a:xfrm>
            <a:off x="283475" y="4413750"/>
            <a:ext cx="314400" cy="116700"/>
          </a:xfrm>
          <a:prstGeom prst="straightConnector1">
            <a:avLst/>
          </a:prstGeom>
          <a:noFill/>
          <a:ln cap="flat" cmpd="sng" w="9525">
            <a:solidFill>
              <a:srgbClr val="999999"/>
            </a:solidFill>
            <a:prstDash val="solid"/>
            <a:round/>
            <a:headEnd len="med" w="med" type="none"/>
            <a:tailEnd len="med" w="med" type="none"/>
          </a:ln>
        </p:spPr>
      </p:cxnSp>
      <p:cxnSp>
        <p:nvCxnSpPr>
          <p:cNvPr id="399" name="Google Shape;399;g1b1f44fe33b_0_88"/>
          <p:cNvCxnSpPr/>
          <p:nvPr/>
        </p:nvCxnSpPr>
        <p:spPr>
          <a:xfrm>
            <a:off x="597875" y="4530450"/>
            <a:ext cx="3630600" cy="10200"/>
          </a:xfrm>
          <a:prstGeom prst="straightConnector1">
            <a:avLst/>
          </a:prstGeom>
          <a:noFill/>
          <a:ln cap="flat" cmpd="sng" w="9525">
            <a:solidFill>
              <a:srgbClr val="999999"/>
            </a:solidFill>
            <a:prstDash val="solid"/>
            <a:round/>
            <a:headEnd len="med" w="med" type="none"/>
            <a:tailEnd len="med" w="med" type="none"/>
          </a:ln>
        </p:spPr>
      </p:cxnSp>
      <p:cxnSp>
        <p:nvCxnSpPr>
          <p:cNvPr id="400" name="Google Shape;400;g1b1f44fe33b_0_88"/>
          <p:cNvCxnSpPr/>
          <p:nvPr/>
        </p:nvCxnSpPr>
        <p:spPr>
          <a:xfrm flipH="1">
            <a:off x="4218275" y="1115425"/>
            <a:ext cx="10200" cy="3425100"/>
          </a:xfrm>
          <a:prstGeom prst="straightConnector1">
            <a:avLst/>
          </a:prstGeom>
          <a:noFill/>
          <a:ln cap="flat" cmpd="sng" w="9525">
            <a:solidFill>
              <a:srgbClr val="999999"/>
            </a:solidFill>
            <a:prstDash val="solid"/>
            <a:round/>
            <a:headEnd len="med" w="med" type="none"/>
            <a:tailEnd len="med" w="med" type="none"/>
          </a:ln>
        </p:spPr>
      </p:cxnSp>
      <p:cxnSp>
        <p:nvCxnSpPr>
          <p:cNvPr id="401" name="Google Shape;401;g1b1f44fe33b_0_88"/>
          <p:cNvCxnSpPr/>
          <p:nvPr/>
        </p:nvCxnSpPr>
        <p:spPr>
          <a:xfrm>
            <a:off x="4475100" y="4288850"/>
            <a:ext cx="3609300" cy="10200"/>
          </a:xfrm>
          <a:prstGeom prst="straightConnector1">
            <a:avLst/>
          </a:prstGeom>
          <a:noFill/>
          <a:ln cap="flat" cmpd="sng" w="38100">
            <a:solidFill>
              <a:schemeClr val="dk2"/>
            </a:solidFill>
            <a:prstDash val="solid"/>
            <a:round/>
            <a:headEnd len="med" w="med" type="none"/>
            <a:tailEnd len="med" w="med" type="triangle"/>
          </a:ln>
        </p:spPr>
      </p:cxnSp>
      <p:pic>
        <p:nvPicPr>
          <p:cNvPr id="402" name="Google Shape;402;g1b1f44fe33b_0_88"/>
          <p:cNvPicPr preferRelativeResize="0"/>
          <p:nvPr/>
        </p:nvPicPr>
        <p:blipFill rotWithShape="1">
          <a:blip r:embed="rId4">
            <a:alphaModFix/>
          </a:blip>
          <a:srcRect b="0" l="0" r="0" t="0"/>
          <a:stretch/>
        </p:blipFill>
        <p:spPr>
          <a:xfrm>
            <a:off x="5157923" y="1576623"/>
            <a:ext cx="1188790" cy="1188790"/>
          </a:xfrm>
          <a:prstGeom prst="rect">
            <a:avLst/>
          </a:prstGeom>
          <a:noFill/>
          <a:ln>
            <a:noFill/>
          </a:ln>
        </p:spPr>
      </p:pic>
      <p:pic>
        <p:nvPicPr>
          <p:cNvPr descr="Gears with solid fill" id="403" name="Google Shape;403;g1b1f44fe33b_0_88"/>
          <p:cNvPicPr preferRelativeResize="0"/>
          <p:nvPr/>
        </p:nvPicPr>
        <p:blipFill rotWithShape="1">
          <a:blip r:embed="rId5">
            <a:alphaModFix/>
          </a:blip>
          <a:srcRect b="0" l="0" r="0" t="0"/>
          <a:stretch/>
        </p:blipFill>
        <p:spPr>
          <a:xfrm>
            <a:off x="5344171" y="2503784"/>
            <a:ext cx="808411" cy="808411"/>
          </a:xfrm>
          <a:prstGeom prst="rect">
            <a:avLst/>
          </a:prstGeom>
          <a:noFill/>
          <a:ln>
            <a:noFill/>
          </a:ln>
        </p:spPr>
      </p:pic>
      <p:sp>
        <p:nvSpPr>
          <p:cNvPr id="404" name="Google Shape;404;g1b1f44fe33b_0_88"/>
          <p:cNvSpPr/>
          <p:nvPr/>
        </p:nvSpPr>
        <p:spPr>
          <a:xfrm>
            <a:off x="4947814" y="1722551"/>
            <a:ext cx="1608900" cy="1589700"/>
          </a:xfrm>
          <a:prstGeom prst="rect">
            <a:avLst/>
          </a:prstGeom>
          <a:noFill/>
          <a:ln cap="flat" cmpd="sng" w="381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405" name="Google Shape;405;g1b1f44fe33b_0_88"/>
          <p:cNvCxnSpPr>
            <a:stCxn id="404" idx="3"/>
          </p:cNvCxnSpPr>
          <p:nvPr/>
        </p:nvCxnSpPr>
        <p:spPr>
          <a:xfrm flipH="1" rot="10800000">
            <a:off x="6556714" y="2502101"/>
            <a:ext cx="659700" cy="15300"/>
          </a:xfrm>
          <a:prstGeom prst="straightConnector1">
            <a:avLst/>
          </a:prstGeom>
          <a:noFill/>
          <a:ln cap="flat" cmpd="sng" w="38100">
            <a:solidFill>
              <a:srgbClr val="204893"/>
            </a:solidFill>
            <a:prstDash val="solid"/>
            <a:miter lim="800000"/>
            <a:headEnd len="sm" w="sm" type="none"/>
            <a:tailEnd len="med" w="med" type="triangle"/>
          </a:ln>
        </p:spPr>
      </p:cxnSp>
      <p:sp>
        <p:nvSpPr>
          <p:cNvPr id="406" name="Google Shape;406;g1b1f44fe33b_0_88"/>
          <p:cNvSpPr txBox="1"/>
          <p:nvPr/>
        </p:nvSpPr>
        <p:spPr>
          <a:xfrm>
            <a:off x="4943925" y="1076050"/>
            <a:ext cx="1608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800">
                <a:solidFill>
                  <a:srgbClr val="1A305B"/>
                </a:solidFill>
                <a:latin typeface="Corbel"/>
                <a:ea typeface="Corbel"/>
                <a:cs typeface="Corbel"/>
                <a:sym typeface="Corbel"/>
              </a:rPr>
              <a:t>Synoptic Data Mesonet API</a:t>
            </a:r>
            <a:endParaRPr b="1" sz="1800">
              <a:solidFill>
                <a:srgbClr val="1A305B"/>
              </a:solidFill>
              <a:latin typeface="Corbel"/>
              <a:ea typeface="Corbel"/>
              <a:cs typeface="Corbel"/>
              <a:sym typeface="Corbel"/>
            </a:endParaRPr>
          </a:p>
        </p:txBody>
      </p:sp>
      <p:cxnSp>
        <p:nvCxnSpPr>
          <p:cNvPr id="407" name="Google Shape;407;g1b1f44fe33b_0_88"/>
          <p:cNvCxnSpPr/>
          <p:nvPr/>
        </p:nvCxnSpPr>
        <p:spPr>
          <a:xfrm flipH="1" rot="10800000">
            <a:off x="4304064" y="2509751"/>
            <a:ext cx="659700" cy="15300"/>
          </a:xfrm>
          <a:prstGeom prst="straightConnector1">
            <a:avLst/>
          </a:prstGeom>
          <a:noFill/>
          <a:ln cap="flat" cmpd="sng" w="38100">
            <a:solidFill>
              <a:srgbClr val="204893"/>
            </a:solidFill>
            <a:prstDash val="solid"/>
            <a:miter lim="800000"/>
            <a:headEnd len="sm" w="sm" type="none"/>
            <a:tailEnd len="med" w="med" type="triangle"/>
          </a:ln>
        </p:spPr>
      </p:cxnSp>
      <p:sp>
        <p:nvSpPr>
          <p:cNvPr id="408" name="Google Shape;408;g1b1f44fe33b_0_88"/>
          <p:cNvSpPr txBox="1"/>
          <p:nvPr/>
        </p:nvSpPr>
        <p:spPr>
          <a:xfrm>
            <a:off x="4761600" y="3979413"/>
            <a:ext cx="2668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800">
                <a:solidFill>
                  <a:srgbClr val="1A305B"/>
                </a:solidFill>
                <a:latin typeface="Corbel"/>
                <a:ea typeface="Corbel"/>
                <a:cs typeface="Corbel"/>
                <a:sym typeface="Corbel"/>
              </a:rPr>
              <a:t>Data stream to NOAA</a:t>
            </a:r>
            <a:endParaRPr b="1" sz="1800">
              <a:solidFill>
                <a:srgbClr val="1A305B"/>
              </a:solidFill>
              <a:latin typeface="Corbel"/>
              <a:ea typeface="Corbel"/>
              <a:cs typeface="Corbel"/>
              <a:sym typeface="Corbel"/>
            </a:endParaRPr>
          </a:p>
        </p:txBody>
      </p:sp>
      <p:sp>
        <p:nvSpPr>
          <p:cNvPr id="409" name="Google Shape;409;g1b1f44fe33b_0_88"/>
          <p:cNvSpPr txBox="1"/>
          <p:nvPr/>
        </p:nvSpPr>
        <p:spPr>
          <a:xfrm>
            <a:off x="7058850" y="2348200"/>
            <a:ext cx="5372700" cy="338700"/>
          </a:xfrm>
          <a:prstGeom prst="rect">
            <a:avLst/>
          </a:prstGeom>
          <a:noFill/>
          <a:ln>
            <a:noFill/>
          </a:ln>
        </p:spPr>
        <p:txBody>
          <a:bodyPr anchorCtr="0" anchor="t" bIns="91425" lIns="91425" spcFirstLastPara="1" rIns="91425" wrap="square" tIns="91425">
            <a:spAutoFit/>
          </a:bodyPr>
          <a:lstStyle/>
          <a:p>
            <a:pPr indent="0" lvl="0" marL="139700" marR="139700" rtl="0" algn="l">
              <a:lnSpc>
                <a:spcPct val="115000"/>
              </a:lnSpc>
              <a:spcBef>
                <a:spcPts val="0"/>
              </a:spcBef>
              <a:spcAft>
                <a:spcPts val="0"/>
              </a:spcAft>
              <a:buNone/>
            </a:pPr>
            <a:r>
              <a:rPr b="1" lang="en-US" sz="1000">
                <a:solidFill>
                  <a:srgbClr val="333333"/>
                </a:solidFill>
              </a:rPr>
              <a:t>GET https://api.synopticdata.com/v2/stations/latest?&amp;token={token}&amp;stid=KDEN</a:t>
            </a:r>
            <a:endParaRPr b="1" sz="1000">
              <a:solidFill>
                <a:srgbClr val="33333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1b1f44fe33b_0_113"/>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416" name="Google Shape;416;g1b1f44fe33b_0_113"/>
          <p:cNvSpPr txBox="1"/>
          <p:nvPr/>
        </p:nvSpPr>
        <p:spPr>
          <a:xfrm>
            <a:off x="283466" y="21766"/>
            <a:ext cx="119085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lang="en-US" sz="3000">
                <a:solidFill>
                  <a:srgbClr val="1A305B"/>
                </a:solidFill>
                <a:latin typeface="Corbel"/>
                <a:ea typeface="Corbel"/>
                <a:cs typeface="Corbel"/>
                <a:sym typeface="Corbel"/>
              </a:rPr>
              <a:t>Measurement to Dissemination - Synoptic dissemination scaled</a:t>
            </a:r>
            <a:endParaRPr b="0" i="0" sz="3000" u="none" cap="none" strike="noStrike">
              <a:solidFill>
                <a:srgbClr val="1A305B"/>
              </a:solidFill>
              <a:latin typeface="Corbel"/>
              <a:ea typeface="Corbel"/>
              <a:cs typeface="Corbel"/>
              <a:sym typeface="Corbel"/>
            </a:endParaRPr>
          </a:p>
        </p:txBody>
      </p:sp>
      <p:sp>
        <p:nvSpPr>
          <p:cNvPr id="417" name="Google Shape;417;g1b1f44fe33b_0_113"/>
          <p:cNvSpPr txBox="1"/>
          <p:nvPr/>
        </p:nvSpPr>
        <p:spPr>
          <a:xfrm>
            <a:off x="2814600" y="4914200"/>
            <a:ext cx="89043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800">
                <a:solidFill>
                  <a:srgbClr val="1A305B"/>
                </a:solidFill>
                <a:latin typeface="Corbel"/>
                <a:ea typeface="Corbel"/>
                <a:cs typeface="Corbel"/>
                <a:sym typeface="Corbel"/>
              </a:rPr>
              <a:t>Through robust and scalable back-end processes, Synoptic Data can ingest, process, and disseminate obs from over 100,000 stations </a:t>
            </a:r>
            <a:endParaRPr b="1" sz="1800">
              <a:solidFill>
                <a:srgbClr val="1A305B"/>
              </a:solidFill>
              <a:latin typeface="Corbel"/>
              <a:ea typeface="Corbel"/>
              <a:cs typeface="Corbel"/>
              <a:sym typeface="Corbel"/>
            </a:endParaRPr>
          </a:p>
          <a:p>
            <a:pPr indent="0" lvl="0" marL="0" marR="0" rtl="0" algn="l">
              <a:lnSpc>
                <a:spcPct val="100000"/>
              </a:lnSpc>
              <a:spcBef>
                <a:spcPts val="0"/>
              </a:spcBef>
              <a:spcAft>
                <a:spcPts val="0"/>
              </a:spcAft>
              <a:buNone/>
            </a:pPr>
            <a:r>
              <a:t/>
            </a:r>
            <a:endParaRPr b="1" sz="1800">
              <a:solidFill>
                <a:srgbClr val="1A305B"/>
              </a:solidFill>
              <a:latin typeface="Corbel"/>
              <a:ea typeface="Corbel"/>
              <a:cs typeface="Corbel"/>
              <a:sym typeface="Corbel"/>
            </a:endParaRPr>
          </a:p>
        </p:txBody>
      </p:sp>
      <p:pic>
        <p:nvPicPr>
          <p:cNvPr id="418" name="Google Shape;418;g1b1f44fe33b_0_113"/>
          <p:cNvPicPr preferRelativeResize="0"/>
          <p:nvPr/>
        </p:nvPicPr>
        <p:blipFill rotWithShape="1">
          <a:blip r:embed="rId3">
            <a:alphaModFix/>
          </a:blip>
          <a:srcRect b="0" l="0" r="0" t="0"/>
          <a:stretch/>
        </p:blipFill>
        <p:spPr>
          <a:xfrm>
            <a:off x="2948123" y="2186223"/>
            <a:ext cx="1188790" cy="1188790"/>
          </a:xfrm>
          <a:prstGeom prst="rect">
            <a:avLst/>
          </a:prstGeom>
          <a:noFill/>
          <a:ln>
            <a:noFill/>
          </a:ln>
        </p:spPr>
      </p:pic>
      <p:pic>
        <p:nvPicPr>
          <p:cNvPr id="419" name="Google Shape;419;g1b1f44fe33b_0_113"/>
          <p:cNvPicPr preferRelativeResize="0"/>
          <p:nvPr/>
        </p:nvPicPr>
        <p:blipFill rotWithShape="1">
          <a:blip r:embed="rId4">
            <a:alphaModFix/>
          </a:blip>
          <a:srcRect b="0" l="0" r="0" t="0"/>
          <a:stretch/>
        </p:blipFill>
        <p:spPr>
          <a:xfrm>
            <a:off x="301005" y="3150200"/>
            <a:ext cx="1150533" cy="1150533"/>
          </a:xfrm>
          <a:prstGeom prst="rect">
            <a:avLst/>
          </a:prstGeom>
          <a:noFill/>
          <a:ln cap="flat" cmpd="sng" w="9525">
            <a:solidFill>
              <a:srgbClr val="A5A5A5"/>
            </a:solidFill>
            <a:prstDash val="solid"/>
            <a:round/>
            <a:headEnd len="sm" w="sm" type="none"/>
            <a:tailEnd len="sm" w="sm" type="none"/>
          </a:ln>
        </p:spPr>
      </p:pic>
      <p:pic>
        <p:nvPicPr>
          <p:cNvPr descr="A picture containing sky, building, outdoor, cloudy&#10;&#10;Description automatically generated" id="420" name="Google Shape;420;g1b1f44fe33b_0_113"/>
          <p:cNvPicPr preferRelativeResize="0"/>
          <p:nvPr/>
        </p:nvPicPr>
        <p:blipFill rotWithShape="1">
          <a:blip r:embed="rId5">
            <a:alphaModFix/>
          </a:blip>
          <a:srcRect b="0" l="0" r="0" t="0"/>
          <a:stretch/>
        </p:blipFill>
        <p:spPr>
          <a:xfrm>
            <a:off x="284332" y="4413500"/>
            <a:ext cx="1167206" cy="1167206"/>
          </a:xfrm>
          <a:prstGeom prst="rect">
            <a:avLst/>
          </a:prstGeom>
          <a:noFill/>
          <a:ln cap="flat" cmpd="sng" w="9525">
            <a:solidFill>
              <a:srgbClr val="A5A5A5"/>
            </a:solidFill>
            <a:prstDash val="solid"/>
            <a:round/>
            <a:headEnd len="sm" w="sm" type="none"/>
            <a:tailEnd len="sm" w="sm" type="none"/>
          </a:ln>
        </p:spPr>
      </p:pic>
      <p:pic>
        <p:nvPicPr>
          <p:cNvPr id="421" name="Google Shape;421;g1b1f44fe33b_0_113"/>
          <p:cNvPicPr preferRelativeResize="0"/>
          <p:nvPr/>
        </p:nvPicPr>
        <p:blipFill rotWithShape="1">
          <a:blip r:embed="rId6">
            <a:alphaModFix/>
          </a:blip>
          <a:srcRect b="0" l="0" r="0" t="0"/>
          <a:stretch/>
        </p:blipFill>
        <p:spPr>
          <a:xfrm>
            <a:off x="301005" y="1874354"/>
            <a:ext cx="1150533" cy="1150533"/>
          </a:xfrm>
          <a:prstGeom prst="rect">
            <a:avLst/>
          </a:prstGeom>
          <a:noFill/>
          <a:ln cap="flat" cmpd="sng" w="9525">
            <a:solidFill>
              <a:srgbClr val="A5A5A5"/>
            </a:solidFill>
            <a:prstDash val="solid"/>
            <a:round/>
            <a:headEnd len="sm" w="sm" type="none"/>
            <a:tailEnd len="sm" w="sm" type="none"/>
          </a:ln>
        </p:spPr>
      </p:pic>
      <p:pic>
        <p:nvPicPr>
          <p:cNvPr descr="A picture containing sky, outdoor, mountain, dirt&#10;&#10;Description automatically generated" id="422" name="Google Shape;422;g1b1f44fe33b_0_113"/>
          <p:cNvPicPr preferRelativeResize="0"/>
          <p:nvPr/>
        </p:nvPicPr>
        <p:blipFill rotWithShape="1">
          <a:blip r:embed="rId7">
            <a:alphaModFix/>
          </a:blip>
          <a:srcRect b="0" l="21053" r="13113" t="1156"/>
          <a:stretch/>
        </p:blipFill>
        <p:spPr>
          <a:xfrm>
            <a:off x="301005" y="598508"/>
            <a:ext cx="1150532" cy="1150532"/>
          </a:xfrm>
          <a:prstGeom prst="rect">
            <a:avLst/>
          </a:prstGeom>
          <a:noFill/>
          <a:ln cap="flat" cmpd="sng" w="9525">
            <a:solidFill>
              <a:srgbClr val="A5A5A5"/>
            </a:solidFill>
            <a:prstDash val="solid"/>
            <a:round/>
            <a:headEnd len="sm" w="sm" type="none"/>
            <a:tailEnd len="sm" w="sm" type="none"/>
          </a:ln>
        </p:spPr>
      </p:pic>
      <p:cxnSp>
        <p:nvCxnSpPr>
          <p:cNvPr id="423" name="Google Shape;423;g1b1f44fe33b_0_113"/>
          <p:cNvCxnSpPr>
            <a:stCxn id="422" idx="3"/>
            <a:endCxn id="424" idx="1"/>
          </p:cNvCxnSpPr>
          <p:nvPr/>
        </p:nvCxnSpPr>
        <p:spPr>
          <a:xfrm>
            <a:off x="1451537" y="1173774"/>
            <a:ext cx="1286400" cy="1953300"/>
          </a:xfrm>
          <a:prstGeom prst="curvedConnector3">
            <a:avLst>
              <a:gd fmla="val 50003" name="adj1"/>
            </a:avLst>
          </a:prstGeom>
          <a:noFill/>
          <a:ln cap="flat" cmpd="sng" w="38100">
            <a:solidFill>
              <a:srgbClr val="989898"/>
            </a:solidFill>
            <a:prstDash val="dot"/>
            <a:miter lim="800000"/>
            <a:headEnd len="sm" w="sm" type="none"/>
            <a:tailEnd len="med" w="med" type="triangle"/>
          </a:ln>
        </p:spPr>
      </p:cxnSp>
      <p:cxnSp>
        <p:nvCxnSpPr>
          <p:cNvPr id="425" name="Google Shape;425;g1b1f44fe33b_0_113"/>
          <p:cNvCxnSpPr>
            <a:stCxn id="420" idx="3"/>
            <a:endCxn id="424" idx="1"/>
          </p:cNvCxnSpPr>
          <p:nvPr/>
        </p:nvCxnSpPr>
        <p:spPr>
          <a:xfrm flipH="1" rot="10800000">
            <a:off x="1451538" y="3126903"/>
            <a:ext cx="1286400" cy="1870200"/>
          </a:xfrm>
          <a:prstGeom prst="curvedConnector3">
            <a:avLst>
              <a:gd fmla="val 50003" name="adj1"/>
            </a:avLst>
          </a:prstGeom>
          <a:noFill/>
          <a:ln cap="flat" cmpd="sng" w="38100">
            <a:solidFill>
              <a:srgbClr val="989898"/>
            </a:solidFill>
            <a:prstDash val="dot"/>
            <a:miter lim="800000"/>
            <a:headEnd len="sm" w="sm" type="none"/>
            <a:tailEnd len="med" w="med" type="triangle"/>
          </a:ln>
        </p:spPr>
      </p:cxnSp>
      <p:cxnSp>
        <p:nvCxnSpPr>
          <p:cNvPr id="426" name="Google Shape;426;g1b1f44fe33b_0_113"/>
          <p:cNvCxnSpPr>
            <a:stCxn id="421" idx="3"/>
            <a:endCxn id="424" idx="1"/>
          </p:cNvCxnSpPr>
          <p:nvPr/>
        </p:nvCxnSpPr>
        <p:spPr>
          <a:xfrm>
            <a:off x="1451538" y="2449621"/>
            <a:ext cx="1286400" cy="677400"/>
          </a:xfrm>
          <a:prstGeom prst="curvedConnector3">
            <a:avLst>
              <a:gd fmla="val 50003" name="adj1"/>
            </a:avLst>
          </a:prstGeom>
          <a:noFill/>
          <a:ln cap="flat" cmpd="sng" w="38100">
            <a:solidFill>
              <a:srgbClr val="989898"/>
            </a:solidFill>
            <a:prstDash val="dot"/>
            <a:miter lim="800000"/>
            <a:headEnd len="sm" w="sm" type="none"/>
            <a:tailEnd len="med" w="med" type="triangle"/>
          </a:ln>
        </p:spPr>
      </p:cxnSp>
      <p:cxnSp>
        <p:nvCxnSpPr>
          <p:cNvPr id="427" name="Google Shape;427;g1b1f44fe33b_0_113"/>
          <p:cNvCxnSpPr>
            <a:stCxn id="419" idx="3"/>
            <a:endCxn id="424" idx="1"/>
          </p:cNvCxnSpPr>
          <p:nvPr/>
        </p:nvCxnSpPr>
        <p:spPr>
          <a:xfrm flipH="1" rot="10800000">
            <a:off x="1451538" y="3126967"/>
            <a:ext cx="1286400" cy="598500"/>
          </a:xfrm>
          <a:prstGeom prst="curvedConnector3">
            <a:avLst>
              <a:gd fmla="val 50003" name="adj1"/>
            </a:avLst>
          </a:prstGeom>
          <a:noFill/>
          <a:ln cap="flat" cmpd="sng" w="38100">
            <a:solidFill>
              <a:srgbClr val="989898"/>
            </a:solidFill>
            <a:prstDash val="dot"/>
            <a:miter lim="800000"/>
            <a:headEnd len="sm" w="sm" type="none"/>
            <a:tailEnd len="med" w="med" type="triangle"/>
          </a:ln>
        </p:spPr>
      </p:cxnSp>
      <p:pic>
        <p:nvPicPr>
          <p:cNvPr descr="Gears with solid fill" id="428" name="Google Shape;428;g1b1f44fe33b_0_113"/>
          <p:cNvPicPr preferRelativeResize="0"/>
          <p:nvPr/>
        </p:nvPicPr>
        <p:blipFill rotWithShape="1">
          <a:blip r:embed="rId8">
            <a:alphaModFix/>
          </a:blip>
          <a:srcRect b="0" l="0" r="0" t="0"/>
          <a:stretch/>
        </p:blipFill>
        <p:spPr>
          <a:xfrm>
            <a:off x="3134371" y="3113384"/>
            <a:ext cx="808411" cy="808411"/>
          </a:xfrm>
          <a:prstGeom prst="rect">
            <a:avLst/>
          </a:prstGeom>
          <a:noFill/>
          <a:ln>
            <a:noFill/>
          </a:ln>
        </p:spPr>
      </p:pic>
      <p:sp>
        <p:nvSpPr>
          <p:cNvPr id="424" name="Google Shape;424;g1b1f44fe33b_0_113"/>
          <p:cNvSpPr/>
          <p:nvPr/>
        </p:nvSpPr>
        <p:spPr>
          <a:xfrm>
            <a:off x="2738014" y="2332151"/>
            <a:ext cx="1608900" cy="1589700"/>
          </a:xfrm>
          <a:prstGeom prst="rect">
            <a:avLst/>
          </a:prstGeom>
          <a:noFill/>
          <a:ln cap="flat" cmpd="sng" w="381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429" name="Google Shape;429;g1b1f44fe33b_0_113"/>
          <p:cNvCxnSpPr>
            <a:stCxn id="424" idx="3"/>
            <a:endCxn id="430" idx="1"/>
          </p:cNvCxnSpPr>
          <p:nvPr/>
        </p:nvCxnSpPr>
        <p:spPr>
          <a:xfrm flipH="1" rot="10800000">
            <a:off x="4346914" y="2350301"/>
            <a:ext cx="1022400" cy="776700"/>
          </a:xfrm>
          <a:prstGeom prst="straightConnector1">
            <a:avLst/>
          </a:prstGeom>
          <a:noFill/>
          <a:ln cap="flat" cmpd="sng" w="38100">
            <a:solidFill>
              <a:srgbClr val="204893"/>
            </a:solidFill>
            <a:prstDash val="solid"/>
            <a:miter lim="800000"/>
            <a:headEnd len="sm" w="sm" type="none"/>
            <a:tailEnd len="med" w="med" type="triangle"/>
          </a:ln>
        </p:spPr>
      </p:cxnSp>
      <p:sp>
        <p:nvSpPr>
          <p:cNvPr id="431" name="Google Shape;431;g1b1f44fe33b_0_113"/>
          <p:cNvSpPr txBox="1"/>
          <p:nvPr/>
        </p:nvSpPr>
        <p:spPr>
          <a:xfrm>
            <a:off x="2738075" y="1685650"/>
            <a:ext cx="1608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800">
                <a:solidFill>
                  <a:srgbClr val="1A305B"/>
                </a:solidFill>
                <a:latin typeface="Corbel"/>
                <a:ea typeface="Corbel"/>
                <a:cs typeface="Corbel"/>
                <a:sym typeface="Corbel"/>
              </a:rPr>
              <a:t>Synoptic Data Mesonet API</a:t>
            </a:r>
            <a:endParaRPr b="1" sz="1800">
              <a:solidFill>
                <a:srgbClr val="1A305B"/>
              </a:solidFill>
              <a:latin typeface="Corbel"/>
              <a:ea typeface="Corbel"/>
              <a:cs typeface="Corbel"/>
              <a:sym typeface="Corbel"/>
            </a:endParaRPr>
          </a:p>
        </p:txBody>
      </p:sp>
      <p:pic>
        <p:nvPicPr>
          <p:cNvPr id="430" name="Google Shape;430;g1b1f44fe33b_0_113"/>
          <p:cNvPicPr preferRelativeResize="0"/>
          <p:nvPr/>
        </p:nvPicPr>
        <p:blipFill>
          <a:blip r:embed="rId9">
            <a:alphaModFix/>
          </a:blip>
          <a:stretch>
            <a:fillRect/>
          </a:stretch>
        </p:blipFill>
        <p:spPr>
          <a:xfrm>
            <a:off x="5369325" y="1806112"/>
            <a:ext cx="1088525" cy="1088549"/>
          </a:xfrm>
          <a:prstGeom prst="rect">
            <a:avLst/>
          </a:prstGeom>
          <a:noFill/>
          <a:ln>
            <a:noFill/>
          </a:ln>
        </p:spPr>
      </p:pic>
      <p:pic>
        <p:nvPicPr>
          <p:cNvPr id="432" name="Google Shape;432;g1b1f44fe33b_0_113"/>
          <p:cNvPicPr preferRelativeResize="0"/>
          <p:nvPr/>
        </p:nvPicPr>
        <p:blipFill>
          <a:blip r:embed="rId10">
            <a:alphaModFix/>
          </a:blip>
          <a:stretch>
            <a:fillRect/>
          </a:stretch>
        </p:blipFill>
        <p:spPr>
          <a:xfrm>
            <a:off x="5369325" y="3255146"/>
            <a:ext cx="1088525" cy="1088525"/>
          </a:xfrm>
          <a:prstGeom prst="rect">
            <a:avLst/>
          </a:prstGeom>
          <a:noFill/>
          <a:ln>
            <a:noFill/>
          </a:ln>
        </p:spPr>
      </p:pic>
      <p:cxnSp>
        <p:nvCxnSpPr>
          <p:cNvPr id="433" name="Google Shape;433;g1b1f44fe33b_0_113"/>
          <p:cNvCxnSpPr>
            <a:endCxn id="432" idx="1"/>
          </p:cNvCxnSpPr>
          <p:nvPr/>
        </p:nvCxnSpPr>
        <p:spPr>
          <a:xfrm>
            <a:off x="4347225" y="3134609"/>
            <a:ext cx="1022100" cy="664800"/>
          </a:xfrm>
          <a:prstGeom prst="straightConnector1">
            <a:avLst/>
          </a:prstGeom>
          <a:noFill/>
          <a:ln cap="flat" cmpd="sng" w="38100">
            <a:solidFill>
              <a:srgbClr val="204893"/>
            </a:solidFill>
            <a:prstDash val="solid"/>
            <a:miter lim="800000"/>
            <a:headEnd len="sm" w="sm" type="none"/>
            <a:tailEnd len="med" w="med" type="triangle"/>
          </a:ln>
        </p:spPr>
      </p:cxnSp>
      <p:sp>
        <p:nvSpPr>
          <p:cNvPr id="434" name="Google Shape;434;g1b1f44fe33b_0_113"/>
          <p:cNvSpPr txBox="1"/>
          <p:nvPr/>
        </p:nvSpPr>
        <p:spPr>
          <a:xfrm>
            <a:off x="6462300" y="1806100"/>
            <a:ext cx="18666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800">
                <a:solidFill>
                  <a:srgbClr val="1A305B"/>
                </a:solidFill>
                <a:latin typeface="Corbel"/>
                <a:ea typeface="Corbel"/>
                <a:cs typeface="Corbel"/>
                <a:sym typeface="Corbel"/>
              </a:rPr>
              <a:t>NOAA and National Weather Service</a:t>
            </a:r>
            <a:endParaRPr b="1" sz="1800">
              <a:solidFill>
                <a:srgbClr val="1A305B"/>
              </a:solidFill>
              <a:latin typeface="Corbel"/>
              <a:ea typeface="Corbel"/>
              <a:cs typeface="Corbel"/>
              <a:sym typeface="Corbel"/>
            </a:endParaRPr>
          </a:p>
        </p:txBody>
      </p:sp>
      <p:sp>
        <p:nvSpPr>
          <p:cNvPr id="435" name="Google Shape;435;g1b1f44fe33b_0_113"/>
          <p:cNvSpPr txBox="1"/>
          <p:nvPr/>
        </p:nvSpPr>
        <p:spPr>
          <a:xfrm>
            <a:off x="6462300" y="3420275"/>
            <a:ext cx="18666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800">
                <a:solidFill>
                  <a:srgbClr val="1A305B"/>
                </a:solidFill>
                <a:latin typeface="Corbel"/>
                <a:ea typeface="Corbel"/>
                <a:cs typeface="Corbel"/>
                <a:sym typeface="Corbel"/>
              </a:rPr>
              <a:t>Enterprise, university customers, etc</a:t>
            </a:r>
            <a:endParaRPr b="1" sz="1800">
              <a:solidFill>
                <a:srgbClr val="1A305B"/>
              </a:solidFill>
              <a:latin typeface="Corbel"/>
              <a:ea typeface="Corbel"/>
              <a:cs typeface="Corbel"/>
              <a:sym typeface="Corbe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180baedb472_1_7"/>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442" name="Google Shape;442;g180baedb472_1_7"/>
          <p:cNvSpPr txBox="1"/>
          <p:nvPr/>
        </p:nvSpPr>
        <p:spPr>
          <a:xfrm>
            <a:off x="283466" y="21766"/>
            <a:ext cx="119085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lang="en-US" sz="3000">
                <a:solidFill>
                  <a:srgbClr val="1A305B"/>
                </a:solidFill>
                <a:latin typeface="Corbel"/>
                <a:ea typeface="Corbel"/>
                <a:cs typeface="Corbel"/>
                <a:sym typeface="Corbel"/>
              </a:rPr>
              <a:t>There are o</a:t>
            </a:r>
            <a:r>
              <a:rPr b="1" lang="en-US" sz="3000">
                <a:solidFill>
                  <a:srgbClr val="1A305B"/>
                </a:solidFill>
                <a:latin typeface="Corbel"/>
                <a:ea typeface="Corbel"/>
                <a:cs typeface="Corbel"/>
                <a:sym typeface="Corbel"/>
              </a:rPr>
              <a:t>ther ways to get public data! </a:t>
            </a:r>
            <a:endParaRPr b="0" i="0" sz="3000" u="none" cap="none" strike="noStrike">
              <a:solidFill>
                <a:srgbClr val="1A305B"/>
              </a:solidFill>
              <a:latin typeface="Corbel"/>
              <a:ea typeface="Corbel"/>
              <a:cs typeface="Corbel"/>
              <a:sym typeface="Corbel"/>
            </a:endParaRPr>
          </a:p>
        </p:txBody>
      </p:sp>
      <p:sp>
        <p:nvSpPr>
          <p:cNvPr id="443" name="Google Shape;443;g180baedb472_1_7"/>
          <p:cNvSpPr txBox="1"/>
          <p:nvPr/>
        </p:nvSpPr>
        <p:spPr>
          <a:xfrm>
            <a:off x="1238825" y="841525"/>
            <a:ext cx="8082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2400">
                <a:solidFill>
                  <a:srgbClr val="1A305B"/>
                </a:solidFill>
                <a:latin typeface="Corbel"/>
                <a:ea typeface="Corbel"/>
                <a:cs typeface="Corbel"/>
                <a:sym typeface="Corbel"/>
              </a:rPr>
              <a:t>Iowa State - </a:t>
            </a:r>
            <a:r>
              <a:rPr b="1" lang="en-US" sz="2400" u="sng">
                <a:solidFill>
                  <a:schemeClr val="hlink"/>
                </a:solidFill>
                <a:latin typeface="Corbel"/>
                <a:ea typeface="Corbel"/>
                <a:cs typeface="Corbel"/>
                <a:sym typeface="Corbel"/>
                <a:hlinkClick r:id="rId3"/>
              </a:rPr>
              <a:t>https://mesonet.agron.iastate.edu/archive/</a:t>
            </a:r>
            <a:endParaRPr b="1" sz="24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rPr b="1" lang="en-US" sz="2400">
                <a:solidFill>
                  <a:srgbClr val="1A305B"/>
                </a:solidFill>
                <a:latin typeface="Corbel"/>
                <a:ea typeface="Corbel"/>
                <a:cs typeface="Corbel"/>
                <a:sym typeface="Corbel"/>
              </a:rPr>
              <a:t>MesoWest - </a:t>
            </a:r>
            <a:r>
              <a:rPr b="1" lang="en-US" sz="2400" u="sng">
                <a:solidFill>
                  <a:schemeClr val="hlink"/>
                </a:solidFill>
                <a:latin typeface="Corbel"/>
                <a:ea typeface="Corbel"/>
                <a:cs typeface="Corbel"/>
                <a:sym typeface="Corbel"/>
                <a:hlinkClick r:id="rId4"/>
              </a:rPr>
              <a:t>https://mesowest.utah.edu/</a:t>
            </a:r>
            <a:endParaRPr b="1" sz="24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rPr b="1" lang="en-US" sz="2400">
                <a:solidFill>
                  <a:srgbClr val="1A305B"/>
                </a:solidFill>
                <a:latin typeface="Corbel"/>
                <a:ea typeface="Corbel"/>
                <a:cs typeface="Corbel"/>
                <a:sym typeface="Corbel"/>
              </a:rPr>
              <a:t>NOAA’s MADIS - </a:t>
            </a:r>
            <a:r>
              <a:rPr b="1" lang="en-US" sz="2400" u="sng">
                <a:solidFill>
                  <a:schemeClr val="hlink"/>
                </a:solidFill>
                <a:latin typeface="Corbel"/>
                <a:ea typeface="Corbel"/>
                <a:cs typeface="Corbel"/>
                <a:sym typeface="Corbel"/>
                <a:hlinkClick r:id="rId5"/>
              </a:rPr>
              <a:t>https://madis.ncep.noaa.gov/</a:t>
            </a:r>
            <a:endParaRPr b="1" sz="24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rPr b="1" lang="en-US" sz="2400">
                <a:solidFill>
                  <a:srgbClr val="1A305B"/>
                </a:solidFill>
                <a:latin typeface="Corbel"/>
                <a:ea typeface="Corbel"/>
                <a:cs typeface="Corbel"/>
                <a:sym typeface="Corbel"/>
              </a:rPr>
              <a:t>NOAA NCEI - </a:t>
            </a:r>
            <a:r>
              <a:rPr b="1" lang="en-US" sz="2400" u="sng">
                <a:solidFill>
                  <a:schemeClr val="hlink"/>
                </a:solidFill>
                <a:latin typeface="Corbel"/>
                <a:ea typeface="Corbel"/>
                <a:cs typeface="Corbel"/>
                <a:sym typeface="Corbel"/>
                <a:hlinkClick r:id="rId6"/>
              </a:rPr>
              <a:t>https://www.ncei.noaa.gov/access/homr/</a:t>
            </a:r>
            <a:endParaRPr b="1" sz="24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rPr b="1" lang="en-US" sz="2400">
                <a:solidFill>
                  <a:srgbClr val="1A305B"/>
                </a:solidFill>
                <a:latin typeface="Corbel"/>
                <a:ea typeface="Corbel"/>
                <a:cs typeface="Corbel"/>
                <a:sym typeface="Corbel"/>
              </a:rPr>
              <a:t>Desert Research Institute (RAWS) - </a:t>
            </a:r>
            <a:r>
              <a:rPr b="1" lang="en-US" sz="2400" u="sng">
                <a:solidFill>
                  <a:schemeClr val="hlink"/>
                </a:solidFill>
                <a:latin typeface="Corbel"/>
                <a:ea typeface="Corbel"/>
                <a:cs typeface="Corbel"/>
                <a:sym typeface="Corbel"/>
                <a:hlinkClick r:id="rId7"/>
              </a:rPr>
              <a:t>https://raws.dri.edu/</a:t>
            </a:r>
            <a:endParaRPr b="1" sz="2400">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t/>
            </a:r>
            <a:endParaRPr b="1" sz="2400">
              <a:solidFill>
                <a:srgbClr val="1A305B"/>
              </a:solidFill>
              <a:latin typeface="Corbel"/>
              <a:ea typeface="Corbel"/>
              <a:cs typeface="Corbel"/>
              <a:sym typeface="Corbel"/>
            </a:endParaRPr>
          </a:p>
        </p:txBody>
      </p:sp>
      <p:sp>
        <p:nvSpPr>
          <p:cNvPr id="444" name="Google Shape;444;g180baedb472_1_7"/>
          <p:cNvSpPr txBox="1"/>
          <p:nvPr/>
        </p:nvSpPr>
        <p:spPr>
          <a:xfrm>
            <a:off x="1417850" y="3546100"/>
            <a:ext cx="77955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Corbel"/>
                <a:ea typeface="Corbel"/>
                <a:cs typeface="Corbel"/>
                <a:sym typeface="Corbel"/>
              </a:rPr>
              <a:t>The data available from Synoptic is:</a:t>
            </a:r>
            <a:endParaRPr b="1" sz="2400">
              <a:latin typeface="Corbel"/>
              <a:ea typeface="Corbel"/>
              <a:cs typeface="Corbel"/>
              <a:sym typeface="Corbel"/>
            </a:endParaRPr>
          </a:p>
          <a:p>
            <a:pPr indent="-381000" lvl="0" marL="457200" rtl="0" algn="l">
              <a:spcBef>
                <a:spcPts val="0"/>
              </a:spcBef>
              <a:spcAft>
                <a:spcPts val="0"/>
              </a:spcAft>
              <a:buSzPts val="2400"/>
              <a:buFont typeface="Corbel"/>
              <a:buChar char="-"/>
            </a:pPr>
            <a:r>
              <a:rPr lang="en-US" sz="2400">
                <a:latin typeface="Corbel"/>
                <a:ea typeface="Corbel"/>
                <a:cs typeface="Corbel"/>
                <a:sym typeface="Corbel"/>
              </a:rPr>
              <a:t>real time</a:t>
            </a:r>
            <a:endParaRPr sz="2400">
              <a:latin typeface="Corbel"/>
              <a:ea typeface="Corbel"/>
              <a:cs typeface="Corbel"/>
              <a:sym typeface="Corbel"/>
            </a:endParaRPr>
          </a:p>
          <a:p>
            <a:pPr indent="-381000" lvl="0" marL="457200" rtl="0" algn="l">
              <a:spcBef>
                <a:spcPts val="0"/>
              </a:spcBef>
              <a:spcAft>
                <a:spcPts val="0"/>
              </a:spcAft>
              <a:buSzPts val="2400"/>
              <a:buFont typeface="Corbel"/>
              <a:buChar char="-"/>
            </a:pPr>
            <a:r>
              <a:rPr lang="en-US" sz="2400">
                <a:latin typeface="Corbel"/>
                <a:ea typeface="Corbel"/>
                <a:cs typeface="Corbel"/>
                <a:sym typeface="Corbel"/>
              </a:rPr>
              <a:t>available at low latency</a:t>
            </a:r>
            <a:endParaRPr sz="2400">
              <a:latin typeface="Corbel"/>
              <a:ea typeface="Corbel"/>
              <a:cs typeface="Corbel"/>
              <a:sym typeface="Corbel"/>
            </a:endParaRPr>
          </a:p>
          <a:p>
            <a:pPr indent="-381000" lvl="0" marL="457200" rtl="0" algn="l">
              <a:spcBef>
                <a:spcPts val="0"/>
              </a:spcBef>
              <a:spcAft>
                <a:spcPts val="0"/>
              </a:spcAft>
              <a:buSzPts val="2400"/>
              <a:buFont typeface="Corbel"/>
              <a:buChar char="-"/>
            </a:pPr>
            <a:r>
              <a:rPr lang="en-US" sz="2400">
                <a:latin typeface="Corbel"/>
                <a:ea typeface="Corbel"/>
                <a:cs typeface="Corbel"/>
                <a:sym typeface="Corbel"/>
              </a:rPr>
              <a:t>provisional</a:t>
            </a:r>
            <a:endParaRPr sz="2400">
              <a:latin typeface="Corbel"/>
              <a:ea typeface="Corbel"/>
              <a:cs typeface="Corbel"/>
              <a:sym typeface="Corbel"/>
            </a:endParaRPr>
          </a:p>
          <a:p>
            <a:pPr indent="-381000" lvl="0" marL="457200" rtl="0" algn="l">
              <a:spcBef>
                <a:spcPts val="0"/>
              </a:spcBef>
              <a:spcAft>
                <a:spcPts val="0"/>
              </a:spcAft>
              <a:buSzPts val="2400"/>
              <a:buFont typeface="Corbel"/>
              <a:buChar char="-"/>
            </a:pPr>
            <a:r>
              <a:rPr lang="en-US" sz="2400">
                <a:latin typeface="Corbel"/>
                <a:ea typeface="Corbel"/>
                <a:cs typeface="Corbel"/>
                <a:sym typeface="Corbel"/>
              </a:rPr>
              <a:t>available alongside data from 100s of other networks</a:t>
            </a:r>
            <a:endParaRPr sz="2400">
              <a:latin typeface="Corbel"/>
              <a:ea typeface="Corbel"/>
              <a:cs typeface="Corbel"/>
              <a:sym typeface="Corbe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1b1f44fe33b_2_15"/>
          <p:cNvSpPr txBox="1"/>
          <p:nvPr>
            <p:ph type="title"/>
          </p:nvPr>
        </p:nvSpPr>
        <p:spPr>
          <a:xfrm>
            <a:off x="415600" y="457117"/>
            <a:ext cx="113607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latin typeface="Corbel"/>
                <a:ea typeface="Corbel"/>
                <a:cs typeface="Corbel"/>
                <a:sym typeface="Corbel"/>
              </a:rPr>
              <a:t>Synoptic’s API </a:t>
            </a:r>
            <a:endParaRPr>
              <a:latin typeface="Corbel"/>
              <a:ea typeface="Corbel"/>
              <a:cs typeface="Corbel"/>
              <a:sym typeface="Corbel"/>
            </a:endParaRPr>
          </a:p>
        </p:txBody>
      </p:sp>
      <p:sp>
        <p:nvSpPr>
          <p:cNvPr id="451" name="Google Shape;451;g1b1f44fe33b_2_15"/>
          <p:cNvSpPr txBox="1"/>
          <p:nvPr/>
        </p:nvSpPr>
        <p:spPr>
          <a:xfrm>
            <a:off x="356300" y="1581900"/>
            <a:ext cx="6305400" cy="18471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orbel"/>
                <a:ea typeface="Corbel"/>
                <a:cs typeface="Corbel"/>
                <a:sym typeface="Corbel"/>
              </a:rPr>
              <a:t>REST API</a:t>
            </a:r>
            <a:endParaRPr sz="1800">
              <a:latin typeface="Corbel"/>
              <a:ea typeface="Corbel"/>
              <a:cs typeface="Corbel"/>
              <a:sym typeface="Corbel"/>
            </a:endParaRPr>
          </a:p>
          <a:p>
            <a:pPr indent="-342900" lvl="0" marL="457200" rtl="0" algn="l">
              <a:spcBef>
                <a:spcPts val="0"/>
              </a:spcBef>
              <a:spcAft>
                <a:spcPts val="0"/>
              </a:spcAft>
              <a:buSzPts val="1800"/>
              <a:buFont typeface="Corbel"/>
              <a:buChar char="-"/>
            </a:pPr>
            <a:r>
              <a:rPr lang="en-US" sz="1800">
                <a:latin typeface="Corbel"/>
                <a:ea typeface="Corbel"/>
                <a:cs typeface="Corbel"/>
                <a:sym typeface="Corbel"/>
              </a:rPr>
              <a:t>Client - server, </a:t>
            </a:r>
            <a:r>
              <a:rPr lang="en-US" sz="1800">
                <a:latin typeface="Corbel"/>
                <a:ea typeface="Corbel"/>
                <a:cs typeface="Corbel"/>
                <a:sym typeface="Corbel"/>
              </a:rPr>
              <a:t>managed through HTTP </a:t>
            </a:r>
            <a:endParaRPr sz="1800">
              <a:latin typeface="Corbel"/>
              <a:ea typeface="Corbel"/>
              <a:cs typeface="Corbel"/>
              <a:sym typeface="Corbel"/>
            </a:endParaRPr>
          </a:p>
          <a:p>
            <a:pPr indent="-342900" lvl="0" marL="457200" rtl="0" algn="l">
              <a:spcBef>
                <a:spcPts val="0"/>
              </a:spcBef>
              <a:spcAft>
                <a:spcPts val="0"/>
              </a:spcAft>
              <a:buSzPts val="1800"/>
              <a:buFont typeface="Corbel"/>
              <a:buChar char="-"/>
            </a:pPr>
            <a:r>
              <a:rPr lang="en-US" sz="1800">
                <a:latin typeface="Corbel"/>
                <a:ea typeface="Corbel"/>
                <a:cs typeface="Corbel"/>
                <a:sym typeface="Corbel"/>
              </a:rPr>
              <a:t>Stateless (no client state preserved, all necessary info is contained in the request)</a:t>
            </a:r>
            <a:endParaRPr sz="1800">
              <a:latin typeface="Corbel"/>
              <a:ea typeface="Corbel"/>
              <a:cs typeface="Corbel"/>
              <a:sym typeface="Corbel"/>
            </a:endParaRPr>
          </a:p>
          <a:p>
            <a:pPr indent="-342900" lvl="0" marL="457200" rtl="0" algn="l">
              <a:spcBef>
                <a:spcPts val="0"/>
              </a:spcBef>
              <a:spcAft>
                <a:spcPts val="0"/>
              </a:spcAft>
              <a:buSzPts val="1800"/>
              <a:buFont typeface="Corbel"/>
              <a:buChar char="-"/>
            </a:pPr>
            <a:r>
              <a:rPr lang="en-US" sz="1800">
                <a:latin typeface="Corbel"/>
                <a:ea typeface="Corbel"/>
                <a:cs typeface="Corbel"/>
                <a:sym typeface="Corbel"/>
              </a:rPr>
              <a:t>We are always waiting. Send a request, receive the data in a predictable format (JSON)</a:t>
            </a:r>
            <a:endParaRPr sz="1800">
              <a:latin typeface="Corbel"/>
              <a:ea typeface="Corbel"/>
              <a:cs typeface="Corbel"/>
              <a:sym typeface="Corbel"/>
            </a:endParaRPr>
          </a:p>
        </p:txBody>
      </p:sp>
      <p:sp>
        <p:nvSpPr>
          <p:cNvPr id="452" name="Google Shape;452;g1b1f44fe33b_2_15"/>
          <p:cNvSpPr txBox="1"/>
          <p:nvPr/>
        </p:nvSpPr>
        <p:spPr>
          <a:xfrm>
            <a:off x="266850" y="4614825"/>
            <a:ext cx="94668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rgbClr val="990000"/>
                </a:solidFill>
                <a:latin typeface="Corbel"/>
                <a:ea typeface="Corbel"/>
                <a:cs typeface="Corbel"/>
                <a:sym typeface="Corbel"/>
              </a:rPr>
              <a:t>1. </a:t>
            </a:r>
            <a:r>
              <a:rPr b="1" lang="en-US" sz="1800">
                <a:solidFill>
                  <a:srgbClr val="990000"/>
                </a:solidFill>
                <a:latin typeface="Corbel"/>
                <a:ea typeface="Corbel"/>
                <a:cs typeface="Corbel"/>
                <a:sym typeface="Corbel"/>
              </a:rPr>
              <a:t>Make a request to HTTP endpoint</a:t>
            </a:r>
            <a:endParaRPr b="1" sz="1800">
              <a:solidFill>
                <a:srgbClr val="990000"/>
              </a:solidFill>
              <a:latin typeface="Corbel"/>
              <a:ea typeface="Corbel"/>
              <a:cs typeface="Corbel"/>
              <a:sym typeface="Corbel"/>
            </a:endParaRPr>
          </a:p>
          <a:p>
            <a:pPr indent="0" lvl="0" marL="0" rtl="0" algn="l">
              <a:spcBef>
                <a:spcPts val="0"/>
              </a:spcBef>
              <a:spcAft>
                <a:spcPts val="0"/>
              </a:spcAft>
              <a:buNone/>
            </a:pPr>
            <a:r>
              <a:t/>
            </a:r>
            <a:endParaRPr sz="1800">
              <a:solidFill>
                <a:srgbClr val="990000"/>
              </a:solidFill>
              <a:latin typeface="Corbel"/>
              <a:ea typeface="Corbel"/>
              <a:cs typeface="Corbel"/>
              <a:sym typeface="Corbel"/>
            </a:endParaRPr>
          </a:p>
          <a:p>
            <a:pPr indent="0" lvl="0" marL="0" rtl="0" algn="l">
              <a:spcBef>
                <a:spcPts val="0"/>
              </a:spcBef>
              <a:spcAft>
                <a:spcPts val="0"/>
              </a:spcAft>
              <a:buNone/>
            </a:pPr>
            <a:r>
              <a:rPr lang="en-US" sz="1800">
                <a:solidFill>
                  <a:srgbClr val="990000"/>
                </a:solidFill>
                <a:latin typeface="Corbel"/>
                <a:ea typeface="Corbel"/>
                <a:cs typeface="Corbel"/>
                <a:sym typeface="Corbel"/>
              </a:rPr>
              <a:t>https://api.synopticdata.com/v2/stations/timeseries?</a:t>
            </a:r>
            <a:r>
              <a:rPr lang="en-US" sz="1800">
                <a:solidFill>
                  <a:srgbClr val="1155CC"/>
                </a:solidFill>
                <a:latin typeface="Corbel"/>
                <a:ea typeface="Corbel"/>
                <a:cs typeface="Corbel"/>
                <a:sym typeface="Corbel"/>
              </a:rPr>
              <a:t>stid=KMSO&amp;vars=air_temp&amp;recent=30</a:t>
            </a:r>
            <a:endParaRPr sz="1800">
              <a:solidFill>
                <a:srgbClr val="1155CC"/>
              </a:solidFill>
              <a:latin typeface="Corbel"/>
              <a:ea typeface="Corbel"/>
              <a:cs typeface="Corbel"/>
              <a:sym typeface="Corbel"/>
            </a:endParaRPr>
          </a:p>
          <a:p>
            <a:pPr indent="0" lvl="0" marL="0" rtl="0" algn="l">
              <a:spcBef>
                <a:spcPts val="0"/>
              </a:spcBef>
              <a:spcAft>
                <a:spcPts val="0"/>
              </a:spcAft>
              <a:buNone/>
            </a:pPr>
            <a:r>
              <a:t/>
            </a:r>
            <a:endParaRPr sz="1800">
              <a:solidFill>
                <a:srgbClr val="990000"/>
              </a:solidFill>
              <a:latin typeface="Corbel"/>
              <a:ea typeface="Corbel"/>
              <a:cs typeface="Corbel"/>
              <a:sym typeface="Corbel"/>
            </a:endParaRPr>
          </a:p>
          <a:p>
            <a:pPr indent="457200" lvl="0" marL="4572000" rtl="0" algn="l">
              <a:spcBef>
                <a:spcPts val="0"/>
              </a:spcBef>
              <a:spcAft>
                <a:spcPts val="0"/>
              </a:spcAft>
              <a:buNone/>
            </a:pPr>
            <a:r>
              <a:rPr b="1" lang="en-US" sz="1800">
                <a:solidFill>
                  <a:srgbClr val="1155CC"/>
                </a:solidFill>
                <a:latin typeface="Corbel"/>
                <a:ea typeface="Corbel"/>
                <a:cs typeface="Corbel"/>
                <a:sym typeface="Corbel"/>
              </a:rPr>
              <a:t>2. Specify your request through arguments</a:t>
            </a:r>
            <a:endParaRPr b="1" sz="1800">
              <a:solidFill>
                <a:srgbClr val="1155CC"/>
              </a:solidFill>
              <a:latin typeface="Corbel"/>
              <a:ea typeface="Corbel"/>
              <a:cs typeface="Corbel"/>
              <a:sym typeface="Corbel"/>
            </a:endParaRPr>
          </a:p>
        </p:txBody>
      </p:sp>
      <p:pic>
        <p:nvPicPr>
          <p:cNvPr id="453" name="Google Shape;453;g1b1f44fe33b_2_15"/>
          <p:cNvPicPr preferRelativeResize="0"/>
          <p:nvPr/>
        </p:nvPicPr>
        <p:blipFill>
          <a:blip r:embed="rId3">
            <a:alphaModFix/>
          </a:blip>
          <a:stretch>
            <a:fillRect/>
          </a:stretch>
        </p:blipFill>
        <p:spPr>
          <a:xfrm>
            <a:off x="9186925" y="1900505"/>
            <a:ext cx="2688204" cy="2674383"/>
          </a:xfrm>
          <a:prstGeom prst="rect">
            <a:avLst/>
          </a:prstGeom>
          <a:noFill/>
          <a:ln>
            <a:noFill/>
          </a:ln>
        </p:spPr>
      </p:pic>
      <p:sp>
        <p:nvSpPr>
          <p:cNvPr id="454" name="Google Shape;454;g1b1f44fe33b_2_15"/>
          <p:cNvSpPr txBox="1"/>
          <p:nvPr/>
        </p:nvSpPr>
        <p:spPr>
          <a:xfrm>
            <a:off x="9339525" y="4574888"/>
            <a:ext cx="211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orbel"/>
                <a:ea typeface="Corbel"/>
                <a:cs typeface="Corbel"/>
                <a:sym typeface="Corbel"/>
              </a:rPr>
              <a:t>3. Get your data!</a:t>
            </a:r>
            <a:endParaRPr b="1" sz="1800">
              <a:latin typeface="Corbel"/>
              <a:ea typeface="Corbel"/>
              <a:cs typeface="Corbel"/>
              <a:sym typeface="Corbe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1c806f053cd_0_0"/>
          <p:cNvSpPr txBox="1"/>
          <p:nvPr>
            <p:ph type="title"/>
          </p:nvPr>
        </p:nvSpPr>
        <p:spPr>
          <a:xfrm>
            <a:off x="415600" y="457117"/>
            <a:ext cx="113607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latin typeface="Corbel"/>
                <a:ea typeface="Corbel"/>
                <a:cs typeface="Corbel"/>
                <a:sym typeface="Corbel"/>
              </a:rPr>
              <a:t>Synoptic’s API Endpoints</a:t>
            </a:r>
            <a:endParaRPr>
              <a:latin typeface="Corbel"/>
              <a:ea typeface="Corbel"/>
              <a:cs typeface="Corbel"/>
              <a:sym typeface="Corbel"/>
            </a:endParaRPr>
          </a:p>
        </p:txBody>
      </p:sp>
      <p:sp>
        <p:nvSpPr>
          <p:cNvPr id="461" name="Google Shape;461;g1c806f053cd_0_0"/>
          <p:cNvSpPr txBox="1"/>
          <p:nvPr/>
        </p:nvSpPr>
        <p:spPr>
          <a:xfrm>
            <a:off x="256925" y="1502050"/>
            <a:ext cx="11519400" cy="3339300"/>
          </a:xfrm>
          <a:prstGeom prst="rect">
            <a:avLst/>
          </a:prstGeom>
          <a:noFill/>
          <a:ln>
            <a:noFill/>
          </a:ln>
        </p:spPr>
        <p:txBody>
          <a:bodyPr anchorCtr="0" anchor="t" bIns="91425" lIns="91425" spcFirstLastPara="1" rIns="91425" wrap="square" tIns="91425">
            <a:spAutoFit/>
          </a:bodyPr>
          <a:lstStyle/>
          <a:p>
            <a:pPr indent="0" lvl="0" marL="76200" marR="76200" rtl="0" algn="l">
              <a:lnSpc>
                <a:spcPct val="115000"/>
              </a:lnSpc>
              <a:spcBef>
                <a:spcPts val="0"/>
              </a:spcBef>
              <a:spcAft>
                <a:spcPts val="0"/>
              </a:spcAft>
              <a:buNone/>
            </a:pPr>
            <a:r>
              <a:rPr lang="en-US" sz="2550" u="sng">
                <a:solidFill>
                  <a:schemeClr val="hlink"/>
                </a:solidFill>
                <a:highlight>
                  <a:schemeClr val="lt1"/>
                </a:highlight>
                <a:latin typeface="Calibri"/>
                <a:ea typeface="Calibri"/>
                <a:cs typeface="Calibri"/>
                <a:sym typeface="Calibri"/>
                <a:hlinkClick r:id="rId3"/>
              </a:rPr>
              <a:t>https://api.synopticdata.com/v2/stations</a:t>
            </a:r>
            <a:endParaRPr sz="2550">
              <a:solidFill>
                <a:schemeClr val="dk1"/>
              </a:solidFill>
              <a:highlight>
                <a:schemeClr val="lt1"/>
              </a:highlight>
              <a:latin typeface="Calibri"/>
              <a:ea typeface="Calibri"/>
              <a:cs typeface="Calibri"/>
              <a:sym typeface="Calibri"/>
            </a:endParaRPr>
          </a:p>
          <a:p>
            <a:pPr indent="381000" lvl="0" marL="5105400" marR="76200" rtl="0" algn="l">
              <a:lnSpc>
                <a:spcPct val="115000"/>
              </a:lnSpc>
              <a:spcBef>
                <a:spcPts val="0"/>
              </a:spcBef>
              <a:spcAft>
                <a:spcPts val="0"/>
              </a:spcAft>
              <a:buNone/>
            </a:pPr>
            <a:r>
              <a:rPr lang="en-US" sz="2550">
                <a:solidFill>
                  <a:schemeClr val="dk1"/>
                </a:solidFill>
                <a:highlight>
                  <a:schemeClr val="lt1"/>
                </a:highlight>
                <a:latin typeface="Calibri"/>
                <a:ea typeface="Calibri"/>
                <a:cs typeface="Calibri"/>
                <a:sym typeface="Calibri"/>
              </a:rPr>
              <a:t>/timeseries</a:t>
            </a:r>
            <a:endParaRPr sz="2550">
              <a:solidFill>
                <a:schemeClr val="dk1"/>
              </a:solidFill>
              <a:highlight>
                <a:schemeClr val="lt1"/>
              </a:highlight>
              <a:latin typeface="Calibri"/>
              <a:ea typeface="Calibri"/>
              <a:cs typeface="Calibri"/>
              <a:sym typeface="Calibri"/>
            </a:endParaRPr>
          </a:p>
          <a:p>
            <a:pPr indent="381000" lvl="0" marL="5105400" marR="76200" rtl="0" algn="l">
              <a:lnSpc>
                <a:spcPct val="115000"/>
              </a:lnSpc>
              <a:spcBef>
                <a:spcPts val="0"/>
              </a:spcBef>
              <a:spcAft>
                <a:spcPts val="0"/>
              </a:spcAft>
              <a:buNone/>
            </a:pPr>
            <a:r>
              <a:rPr lang="en-US" sz="2550">
                <a:solidFill>
                  <a:schemeClr val="dk1"/>
                </a:solidFill>
                <a:highlight>
                  <a:schemeClr val="lt1"/>
                </a:highlight>
                <a:latin typeface="Calibri"/>
                <a:ea typeface="Calibri"/>
                <a:cs typeface="Calibri"/>
                <a:sym typeface="Calibri"/>
              </a:rPr>
              <a:t>/nearest</a:t>
            </a:r>
            <a:endParaRPr sz="2550">
              <a:solidFill>
                <a:schemeClr val="dk1"/>
              </a:solidFill>
              <a:highlight>
                <a:schemeClr val="lt1"/>
              </a:highlight>
              <a:latin typeface="Calibri"/>
              <a:ea typeface="Calibri"/>
              <a:cs typeface="Calibri"/>
              <a:sym typeface="Calibri"/>
            </a:endParaRPr>
          </a:p>
          <a:p>
            <a:pPr indent="381000" lvl="0" marL="5105400" marR="76200" rtl="0" algn="l">
              <a:lnSpc>
                <a:spcPct val="115000"/>
              </a:lnSpc>
              <a:spcBef>
                <a:spcPts val="0"/>
              </a:spcBef>
              <a:spcAft>
                <a:spcPts val="0"/>
              </a:spcAft>
              <a:buNone/>
            </a:pPr>
            <a:r>
              <a:rPr lang="en-US" sz="2550">
                <a:solidFill>
                  <a:schemeClr val="dk1"/>
                </a:solidFill>
                <a:highlight>
                  <a:schemeClr val="lt1"/>
                </a:highlight>
                <a:latin typeface="Calibri"/>
                <a:ea typeface="Calibri"/>
                <a:cs typeface="Calibri"/>
                <a:sym typeface="Calibri"/>
              </a:rPr>
              <a:t>/latest</a:t>
            </a:r>
            <a:endParaRPr sz="2550">
              <a:solidFill>
                <a:schemeClr val="dk1"/>
              </a:solidFill>
              <a:highlight>
                <a:schemeClr val="lt1"/>
              </a:highlight>
              <a:latin typeface="Calibri"/>
              <a:ea typeface="Calibri"/>
              <a:cs typeface="Calibri"/>
              <a:sym typeface="Calibri"/>
            </a:endParaRPr>
          </a:p>
          <a:p>
            <a:pPr indent="381000" lvl="0" marL="5105400" marR="76200" rtl="0" algn="l">
              <a:lnSpc>
                <a:spcPct val="115000"/>
              </a:lnSpc>
              <a:spcBef>
                <a:spcPts val="0"/>
              </a:spcBef>
              <a:spcAft>
                <a:spcPts val="0"/>
              </a:spcAft>
              <a:buNone/>
            </a:pPr>
            <a:r>
              <a:rPr lang="en-US" sz="2550">
                <a:solidFill>
                  <a:schemeClr val="dk1"/>
                </a:solidFill>
                <a:highlight>
                  <a:schemeClr val="lt1"/>
                </a:highlight>
                <a:latin typeface="Calibri"/>
                <a:ea typeface="Calibri"/>
                <a:cs typeface="Calibri"/>
                <a:sym typeface="Calibri"/>
              </a:rPr>
              <a:t>/metadata</a:t>
            </a:r>
            <a:endParaRPr sz="2550">
              <a:solidFill>
                <a:schemeClr val="dk1"/>
              </a:solidFill>
              <a:highlight>
                <a:schemeClr val="lt1"/>
              </a:highlight>
              <a:latin typeface="Calibri"/>
              <a:ea typeface="Calibri"/>
              <a:cs typeface="Calibri"/>
              <a:sym typeface="Calibri"/>
            </a:endParaRPr>
          </a:p>
          <a:p>
            <a:pPr indent="381000" lvl="0" marL="5105400" marR="76200" rtl="0" algn="l">
              <a:lnSpc>
                <a:spcPct val="115000"/>
              </a:lnSpc>
              <a:spcBef>
                <a:spcPts val="0"/>
              </a:spcBef>
              <a:spcAft>
                <a:spcPts val="0"/>
              </a:spcAft>
              <a:buClr>
                <a:schemeClr val="dk1"/>
              </a:buClr>
              <a:buSzPts val="1100"/>
              <a:buFont typeface="Arial"/>
              <a:buNone/>
            </a:pPr>
            <a:r>
              <a:rPr lang="en-US" sz="2550">
                <a:solidFill>
                  <a:schemeClr val="dk1"/>
                </a:solidFill>
                <a:highlight>
                  <a:schemeClr val="lt1"/>
                </a:highlight>
                <a:latin typeface="Calibri"/>
                <a:ea typeface="Calibri"/>
                <a:cs typeface="Calibri"/>
                <a:sym typeface="Calibri"/>
              </a:rPr>
              <a:t>/precip</a:t>
            </a:r>
            <a:endParaRPr sz="2550">
              <a:solidFill>
                <a:schemeClr val="dk1"/>
              </a:solidFill>
              <a:highlight>
                <a:schemeClr val="lt1"/>
              </a:highlight>
              <a:latin typeface="Calibri"/>
              <a:ea typeface="Calibri"/>
              <a:cs typeface="Calibri"/>
              <a:sym typeface="Calibri"/>
            </a:endParaRPr>
          </a:p>
          <a:p>
            <a:pPr indent="0" lvl="0" marL="0" rtl="0" algn="l">
              <a:spcBef>
                <a:spcPts val="0"/>
              </a:spcBef>
              <a:spcAft>
                <a:spcPts val="0"/>
              </a:spcAft>
              <a:buNone/>
            </a:pPr>
            <a:r>
              <a:t/>
            </a:r>
            <a:endParaRPr sz="2900">
              <a:latin typeface="Calibri"/>
              <a:ea typeface="Calibri"/>
              <a:cs typeface="Calibri"/>
              <a:sym typeface="Calibri"/>
            </a:endParaRPr>
          </a:p>
        </p:txBody>
      </p:sp>
      <p:sp>
        <p:nvSpPr>
          <p:cNvPr id="462" name="Google Shape;462;g1c806f053cd_0_0"/>
          <p:cNvSpPr txBox="1"/>
          <p:nvPr/>
        </p:nvSpPr>
        <p:spPr>
          <a:xfrm>
            <a:off x="2608800" y="5033825"/>
            <a:ext cx="647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u="sng">
                <a:solidFill>
                  <a:schemeClr val="hlink"/>
                </a:solidFill>
                <a:hlinkClick r:id="rId4"/>
              </a:rPr>
              <a:t>https://developers.synopticdata.com/mesonet/</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1b1f44fe33b_1_8"/>
          <p:cNvSpPr txBox="1"/>
          <p:nvPr>
            <p:ph type="title"/>
          </p:nvPr>
        </p:nvSpPr>
        <p:spPr>
          <a:xfrm>
            <a:off x="415600" y="457117"/>
            <a:ext cx="113607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Getting Started: The Synoptic Explore Tool</a:t>
            </a:r>
            <a:endParaRPr/>
          </a:p>
        </p:txBody>
      </p:sp>
      <p:sp>
        <p:nvSpPr>
          <p:cNvPr id="469" name="Google Shape;469;g1b1f44fe33b_1_8"/>
          <p:cNvSpPr txBox="1"/>
          <p:nvPr>
            <p:ph idx="1" type="body"/>
          </p:nvPr>
        </p:nvSpPr>
        <p:spPr>
          <a:xfrm>
            <a:off x="415600" y="1536633"/>
            <a:ext cx="53331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US"/>
              <a:t>https://explore.synopticdata.com/</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US"/>
              <a:t>Goals:</a:t>
            </a:r>
            <a:endParaRPr/>
          </a:p>
          <a:p>
            <a:pPr indent="-317500" lvl="0" marL="457200" rtl="0" algn="l">
              <a:spcBef>
                <a:spcPts val="0"/>
              </a:spcBef>
              <a:spcAft>
                <a:spcPts val="0"/>
              </a:spcAft>
              <a:buSzPts val="1400"/>
              <a:buChar char="-"/>
            </a:pPr>
            <a:r>
              <a:rPr lang="en-US"/>
              <a:t>Familiarize with the data Synoptic aggregates</a:t>
            </a:r>
            <a:endParaRPr/>
          </a:p>
          <a:p>
            <a:pPr indent="-317500" lvl="0" marL="457200" rtl="0" algn="l">
              <a:spcBef>
                <a:spcPts val="0"/>
              </a:spcBef>
              <a:spcAft>
                <a:spcPts val="0"/>
              </a:spcAft>
              <a:buSzPts val="1400"/>
              <a:buChar char="-"/>
            </a:pPr>
            <a:r>
              <a:rPr lang="en-US"/>
              <a:t>Understand the API requests giving the data on your screen</a:t>
            </a:r>
            <a:endParaRPr/>
          </a:p>
          <a:p>
            <a:pPr indent="-317500" lvl="0" marL="457200" rtl="0" algn="l">
              <a:spcBef>
                <a:spcPts val="0"/>
              </a:spcBef>
              <a:spcAft>
                <a:spcPts val="0"/>
              </a:spcAft>
              <a:buSzPts val="1400"/>
              <a:buChar char="-"/>
            </a:pPr>
            <a:r>
              <a:rPr lang="en-US"/>
              <a:t>Familiarize with the returned JSON structure</a:t>
            </a:r>
            <a:endParaRPr/>
          </a:p>
        </p:txBody>
      </p:sp>
      <p:pic>
        <p:nvPicPr>
          <p:cNvPr id="470" name="Google Shape;470;g1b1f44fe33b_1_8"/>
          <p:cNvPicPr preferRelativeResize="0"/>
          <p:nvPr/>
        </p:nvPicPr>
        <p:blipFill rotWithShape="1">
          <a:blip r:embed="rId3">
            <a:alphaModFix/>
          </a:blip>
          <a:srcRect b="0" l="0" r="0" t="10338"/>
          <a:stretch/>
        </p:blipFill>
        <p:spPr>
          <a:xfrm>
            <a:off x="5825450" y="2361750"/>
            <a:ext cx="6096000" cy="2960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1b1f44fe33b_1_15"/>
          <p:cNvSpPr txBox="1"/>
          <p:nvPr>
            <p:ph type="title"/>
          </p:nvPr>
        </p:nvSpPr>
        <p:spPr>
          <a:xfrm>
            <a:off x="415600" y="457117"/>
            <a:ext cx="113607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latin typeface="Corbel"/>
                <a:ea typeface="Corbel"/>
                <a:cs typeface="Corbel"/>
                <a:sym typeface="Corbel"/>
              </a:rPr>
              <a:t>Exercise 0: Current Conditions</a:t>
            </a:r>
            <a:endParaRPr>
              <a:latin typeface="Corbel"/>
              <a:ea typeface="Corbel"/>
              <a:cs typeface="Corbel"/>
              <a:sym typeface="Corbel"/>
            </a:endParaRPr>
          </a:p>
        </p:txBody>
      </p:sp>
      <p:sp>
        <p:nvSpPr>
          <p:cNvPr id="477" name="Google Shape;477;g1b1f44fe33b_1_15"/>
          <p:cNvSpPr txBox="1"/>
          <p:nvPr>
            <p:ph idx="1" type="body"/>
          </p:nvPr>
        </p:nvSpPr>
        <p:spPr>
          <a:xfrm>
            <a:off x="415600" y="1536633"/>
            <a:ext cx="5333100" cy="4555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Corbel"/>
              <a:buChar char="-"/>
            </a:pPr>
            <a:r>
              <a:rPr lang="en-US">
                <a:latin typeface="Corbel"/>
                <a:ea typeface="Corbel"/>
                <a:cs typeface="Corbel"/>
                <a:sym typeface="Corbel"/>
              </a:rPr>
              <a:t>Identify the network a station obs belongs to</a:t>
            </a:r>
            <a:endParaRPr>
              <a:latin typeface="Corbel"/>
              <a:ea typeface="Corbel"/>
              <a:cs typeface="Corbel"/>
              <a:sym typeface="Corbel"/>
            </a:endParaRPr>
          </a:p>
          <a:p>
            <a:pPr indent="-317500" lvl="0" marL="457200" rtl="0" algn="l">
              <a:spcBef>
                <a:spcPts val="0"/>
              </a:spcBef>
              <a:spcAft>
                <a:spcPts val="0"/>
              </a:spcAft>
              <a:buSzPts val="1400"/>
              <a:buFont typeface="Corbel"/>
              <a:buChar char="-"/>
            </a:pPr>
            <a:r>
              <a:rPr lang="en-US">
                <a:latin typeface="Corbel"/>
                <a:ea typeface="Corbel"/>
                <a:cs typeface="Corbel"/>
                <a:sym typeface="Corbel"/>
              </a:rPr>
              <a:t>Zoom in/out. Additional stations appear (spacing restriction in API request for aesthetics</a:t>
            </a:r>
            <a:endParaRPr>
              <a:latin typeface="Corbel"/>
              <a:ea typeface="Corbel"/>
              <a:cs typeface="Corbel"/>
              <a:sym typeface="Corbel"/>
            </a:endParaRPr>
          </a:p>
          <a:p>
            <a:pPr indent="-317500" lvl="0" marL="457200" rtl="0" algn="l">
              <a:spcBef>
                <a:spcPts val="0"/>
              </a:spcBef>
              <a:spcAft>
                <a:spcPts val="0"/>
              </a:spcAft>
              <a:buSzPts val="1400"/>
              <a:buFont typeface="Corbel"/>
              <a:buChar char="-"/>
            </a:pPr>
            <a:r>
              <a:rPr lang="en-US">
                <a:latin typeface="Corbel"/>
                <a:ea typeface="Corbel"/>
                <a:cs typeface="Corbel"/>
                <a:sym typeface="Corbel"/>
              </a:rPr>
              <a:t>Select ‘Solar’ variable – how many fewer stations appear than ‘Temperature’ variable? – Not all stations report the same variables!</a:t>
            </a:r>
            <a:endParaRPr>
              <a:latin typeface="Corbel"/>
              <a:ea typeface="Corbel"/>
              <a:cs typeface="Corbel"/>
              <a:sym typeface="Corbel"/>
            </a:endParaRPr>
          </a:p>
          <a:p>
            <a:pPr indent="-317500" lvl="0" marL="457200" rtl="0" algn="l">
              <a:spcBef>
                <a:spcPts val="0"/>
              </a:spcBef>
              <a:spcAft>
                <a:spcPts val="0"/>
              </a:spcAft>
              <a:buSzPts val="1400"/>
              <a:buFont typeface="Corbel"/>
              <a:buChar char="-"/>
            </a:pPr>
            <a:r>
              <a:rPr lang="en-US">
                <a:latin typeface="Corbel"/>
                <a:ea typeface="Corbel"/>
                <a:cs typeface="Corbel"/>
                <a:sym typeface="Corbel"/>
              </a:rPr>
              <a:t>Closest station to your geographic area of interest? House?</a:t>
            </a:r>
            <a:endParaRPr>
              <a:latin typeface="Corbel"/>
              <a:ea typeface="Corbel"/>
              <a:cs typeface="Corbel"/>
              <a:sym typeface="Corbel"/>
            </a:endParaRPr>
          </a:p>
          <a:p>
            <a:pPr indent="-317500" lvl="0" marL="457200" rtl="0" algn="l">
              <a:spcBef>
                <a:spcPts val="0"/>
              </a:spcBef>
              <a:spcAft>
                <a:spcPts val="0"/>
              </a:spcAft>
              <a:buSzPts val="1400"/>
              <a:buFont typeface="Corbel"/>
              <a:buChar char="-"/>
            </a:pPr>
            <a:r>
              <a:rPr lang="en-US">
                <a:latin typeface="Corbel"/>
                <a:ea typeface="Corbel"/>
                <a:cs typeface="Corbel"/>
                <a:sym typeface="Corbel"/>
              </a:rPr>
              <a:t>Precipitation – this utilizes our precip processing (will get into more detail if time allows)</a:t>
            </a:r>
            <a:endParaRPr>
              <a:latin typeface="Corbel"/>
              <a:ea typeface="Corbel"/>
              <a:cs typeface="Corbel"/>
              <a:sym typeface="Corbel"/>
            </a:endParaRPr>
          </a:p>
        </p:txBody>
      </p:sp>
      <p:pic>
        <p:nvPicPr>
          <p:cNvPr id="478" name="Google Shape;478;g1b1f44fe33b_1_15"/>
          <p:cNvPicPr preferRelativeResize="0"/>
          <p:nvPr/>
        </p:nvPicPr>
        <p:blipFill rotWithShape="1">
          <a:blip r:embed="rId3">
            <a:alphaModFix/>
          </a:blip>
          <a:srcRect b="0" l="0" r="0" t="10338"/>
          <a:stretch/>
        </p:blipFill>
        <p:spPr>
          <a:xfrm>
            <a:off x="5825450" y="2361750"/>
            <a:ext cx="6096000" cy="2960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1adde90c4c4_0_10"/>
          <p:cNvSpPr txBox="1"/>
          <p:nvPr>
            <p:ph type="title"/>
          </p:nvPr>
        </p:nvSpPr>
        <p:spPr>
          <a:xfrm>
            <a:off x="415600" y="457117"/>
            <a:ext cx="11360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US" sz="2800">
                <a:latin typeface="Corbel"/>
                <a:ea typeface="Corbel"/>
                <a:cs typeface="Corbel"/>
                <a:sym typeface="Corbel"/>
              </a:rPr>
              <a:t>Who is Synoptic?</a:t>
            </a:r>
            <a:endParaRPr b="1" sz="2800">
              <a:latin typeface="Corbel"/>
              <a:ea typeface="Corbel"/>
              <a:cs typeface="Corbel"/>
              <a:sym typeface="Corbel"/>
            </a:endParaRPr>
          </a:p>
        </p:txBody>
      </p:sp>
      <p:pic>
        <p:nvPicPr>
          <p:cNvPr id="184" name="Google Shape;184;g1adde90c4c4_0_10"/>
          <p:cNvPicPr preferRelativeResize="0"/>
          <p:nvPr/>
        </p:nvPicPr>
        <p:blipFill>
          <a:blip r:embed="rId3">
            <a:alphaModFix/>
          </a:blip>
          <a:stretch>
            <a:fillRect/>
          </a:stretch>
        </p:blipFill>
        <p:spPr>
          <a:xfrm>
            <a:off x="498275" y="1629948"/>
            <a:ext cx="4432275" cy="583575"/>
          </a:xfrm>
          <a:prstGeom prst="rect">
            <a:avLst/>
          </a:prstGeom>
          <a:noFill/>
          <a:ln>
            <a:noFill/>
          </a:ln>
        </p:spPr>
      </p:pic>
      <p:cxnSp>
        <p:nvCxnSpPr>
          <p:cNvPr id="185" name="Google Shape;185;g1adde90c4c4_0_10"/>
          <p:cNvCxnSpPr>
            <a:stCxn id="186" idx="3"/>
            <a:endCxn id="187" idx="1"/>
          </p:cNvCxnSpPr>
          <p:nvPr/>
        </p:nvCxnSpPr>
        <p:spPr>
          <a:xfrm>
            <a:off x="5000150" y="2534675"/>
            <a:ext cx="2521800" cy="1337700"/>
          </a:xfrm>
          <a:prstGeom prst="curvedConnector3">
            <a:avLst>
              <a:gd fmla="val 49999" name="adj1"/>
            </a:avLst>
          </a:prstGeom>
          <a:noFill/>
          <a:ln cap="flat" cmpd="sng" w="38100">
            <a:solidFill>
              <a:schemeClr val="dk2"/>
            </a:solidFill>
            <a:prstDash val="dash"/>
            <a:round/>
            <a:headEnd len="med" w="med" type="none"/>
            <a:tailEnd len="med" w="med" type="stealth"/>
          </a:ln>
        </p:spPr>
      </p:cxnSp>
      <p:pic>
        <p:nvPicPr>
          <p:cNvPr id="188" name="Google Shape;188;g1adde90c4c4_0_10"/>
          <p:cNvPicPr preferRelativeResize="0"/>
          <p:nvPr/>
        </p:nvPicPr>
        <p:blipFill>
          <a:blip r:embed="rId4">
            <a:alphaModFix/>
          </a:blip>
          <a:stretch>
            <a:fillRect/>
          </a:stretch>
        </p:blipFill>
        <p:spPr>
          <a:xfrm>
            <a:off x="1126200" y="4724483"/>
            <a:ext cx="5295900" cy="857250"/>
          </a:xfrm>
          <a:prstGeom prst="rect">
            <a:avLst/>
          </a:prstGeom>
          <a:noFill/>
          <a:ln>
            <a:noFill/>
          </a:ln>
        </p:spPr>
      </p:pic>
      <p:sp>
        <p:nvSpPr>
          <p:cNvPr id="186" name="Google Shape;186;g1adde90c4c4_0_10"/>
          <p:cNvSpPr/>
          <p:nvPr/>
        </p:nvSpPr>
        <p:spPr>
          <a:xfrm>
            <a:off x="464450" y="1571225"/>
            <a:ext cx="4535700" cy="1926900"/>
          </a:xfrm>
          <a:prstGeom prst="rect">
            <a:avLst/>
          </a:prstGeom>
          <a:noFill/>
          <a:ln cap="flat" cmpd="sng" w="3810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US" sz="2000"/>
              <a:t>Late 1990s: Begin growing mesonet &amp; user community</a:t>
            </a:r>
            <a:endParaRPr sz="2000"/>
          </a:p>
          <a:p>
            <a:pPr indent="-355600" lvl="0" marL="457200" rtl="0" algn="l">
              <a:spcBef>
                <a:spcPts val="0"/>
              </a:spcBef>
              <a:spcAft>
                <a:spcPts val="0"/>
              </a:spcAft>
              <a:buSzPts val="2000"/>
              <a:buChar char="-"/>
            </a:pPr>
            <a:r>
              <a:rPr lang="en-US" sz="2000"/>
              <a:t>National Mesonet Program</a:t>
            </a:r>
            <a:endParaRPr sz="2000"/>
          </a:p>
        </p:txBody>
      </p:sp>
      <p:pic>
        <p:nvPicPr>
          <p:cNvPr id="189" name="Google Shape;189;g1adde90c4c4_0_10"/>
          <p:cNvPicPr preferRelativeResize="0"/>
          <p:nvPr/>
        </p:nvPicPr>
        <p:blipFill>
          <a:blip r:embed="rId5">
            <a:alphaModFix/>
          </a:blip>
          <a:stretch>
            <a:fillRect/>
          </a:stretch>
        </p:blipFill>
        <p:spPr>
          <a:xfrm>
            <a:off x="7510250" y="2213520"/>
            <a:ext cx="3144101" cy="1298651"/>
          </a:xfrm>
          <a:prstGeom prst="rect">
            <a:avLst/>
          </a:prstGeom>
          <a:noFill/>
          <a:ln>
            <a:noFill/>
          </a:ln>
        </p:spPr>
      </p:pic>
      <p:sp>
        <p:nvSpPr>
          <p:cNvPr id="187" name="Google Shape;187;g1adde90c4c4_0_10"/>
          <p:cNvSpPr/>
          <p:nvPr/>
        </p:nvSpPr>
        <p:spPr>
          <a:xfrm>
            <a:off x="7521875" y="2408275"/>
            <a:ext cx="3369600" cy="2928000"/>
          </a:xfrm>
          <a:prstGeom prst="rect">
            <a:avLst/>
          </a:prstGeom>
          <a:noFill/>
          <a:ln cap="flat" cmpd="sng" w="3810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US" sz="2000"/>
              <a:t>Operational</a:t>
            </a:r>
            <a:endParaRPr sz="2000"/>
          </a:p>
          <a:p>
            <a:pPr indent="-355600" lvl="0" marL="457200" rtl="0" algn="l">
              <a:spcBef>
                <a:spcPts val="0"/>
              </a:spcBef>
              <a:spcAft>
                <a:spcPts val="0"/>
              </a:spcAft>
              <a:buSzPts val="2000"/>
              <a:buChar char="-"/>
            </a:pPr>
            <a:r>
              <a:rPr lang="en-US" sz="2000"/>
              <a:t>NMP responsibilities</a:t>
            </a:r>
            <a:endParaRPr sz="2000"/>
          </a:p>
          <a:p>
            <a:pPr indent="-355600" lvl="0" marL="457200" rtl="0" algn="l">
              <a:spcBef>
                <a:spcPts val="0"/>
              </a:spcBef>
              <a:spcAft>
                <a:spcPts val="0"/>
              </a:spcAft>
              <a:buSzPts val="2000"/>
              <a:buChar char="-"/>
            </a:pPr>
            <a:r>
              <a:rPr lang="en-US" sz="2000"/>
              <a:t>Build, maintain API</a:t>
            </a:r>
            <a:endParaRPr sz="2000"/>
          </a:p>
          <a:p>
            <a:pPr indent="-355600" lvl="0" marL="457200" rtl="0" algn="l">
              <a:spcBef>
                <a:spcPts val="0"/>
              </a:spcBef>
              <a:spcAft>
                <a:spcPts val="0"/>
              </a:spcAft>
              <a:buSzPts val="2000"/>
              <a:buChar char="-"/>
            </a:pPr>
            <a:r>
              <a:rPr lang="en-US" sz="2000"/>
              <a:t>Public Benefit Corporation</a:t>
            </a:r>
            <a:endParaRPr sz="2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1b1f44fe33b_1_22"/>
          <p:cNvSpPr txBox="1"/>
          <p:nvPr>
            <p:ph type="title"/>
          </p:nvPr>
        </p:nvSpPr>
        <p:spPr>
          <a:xfrm>
            <a:off x="415600" y="457117"/>
            <a:ext cx="113607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latin typeface="Corbel"/>
                <a:ea typeface="Corbel"/>
                <a:cs typeface="Corbel"/>
                <a:sym typeface="Corbel"/>
              </a:rPr>
              <a:t>Exercise 1: Metadata Explorer</a:t>
            </a:r>
            <a:endParaRPr>
              <a:latin typeface="Corbel"/>
              <a:ea typeface="Corbel"/>
              <a:cs typeface="Corbel"/>
              <a:sym typeface="Corbel"/>
            </a:endParaRPr>
          </a:p>
        </p:txBody>
      </p:sp>
      <p:sp>
        <p:nvSpPr>
          <p:cNvPr id="485" name="Google Shape;485;g1b1f44fe33b_1_22"/>
          <p:cNvSpPr txBox="1"/>
          <p:nvPr>
            <p:ph idx="1" type="body"/>
          </p:nvPr>
        </p:nvSpPr>
        <p:spPr>
          <a:xfrm>
            <a:off x="415600" y="1536633"/>
            <a:ext cx="5333100" cy="4555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Corbel"/>
              <a:buChar char="-"/>
            </a:pPr>
            <a:r>
              <a:rPr lang="en-US">
                <a:latin typeface="Corbel"/>
                <a:ea typeface="Corbel"/>
                <a:cs typeface="Corbel"/>
                <a:sym typeface="Corbel"/>
              </a:rPr>
              <a:t>             is your friend</a:t>
            </a:r>
            <a:endParaRPr>
              <a:latin typeface="Corbel"/>
              <a:ea typeface="Corbel"/>
              <a:cs typeface="Corbel"/>
              <a:sym typeface="Corbel"/>
            </a:endParaRPr>
          </a:p>
          <a:p>
            <a:pPr indent="-317500" lvl="0" marL="457200" rtl="0" algn="l">
              <a:spcBef>
                <a:spcPts val="0"/>
              </a:spcBef>
              <a:spcAft>
                <a:spcPts val="0"/>
              </a:spcAft>
              <a:buSzPts val="1400"/>
              <a:buFont typeface="Corbel"/>
              <a:buChar char="-"/>
            </a:pPr>
            <a:r>
              <a:rPr lang="en-US">
                <a:latin typeface="Corbel"/>
                <a:ea typeface="Corbel"/>
                <a:cs typeface="Corbel"/>
                <a:sym typeface="Corbel"/>
              </a:rPr>
              <a:t>How many stations in your state?</a:t>
            </a:r>
            <a:endParaRPr>
              <a:latin typeface="Corbel"/>
              <a:ea typeface="Corbel"/>
              <a:cs typeface="Corbel"/>
              <a:sym typeface="Corbel"/>
            </a:endParaRPr>
          </a:p>
          <a:p>
            <a:pPr indent="-317500" lvl="0" marL="457200" rtl="0" algn="l">
              <a:spcBef>
                <a:spcPts val="0"/>
              </a:spcBef>
              <a:spcAft>
                <a:spcPts val="0"/>
              </a:spcAft>
              <a:buSzPts val="1400"/>
              <a:buFont typeface="Corbel"/>
              <a:buChar char="-"/>
            </a:pPr>
            <a:r>
              <a:rPr lang="en-US">
                <a:latin typeface="Corbel"/>
                <a:ea typeface="Corbel"/>
                <a:cs typeface="Corbel"/>
                <a:sym typeface="Corbel"/>
              </a:rPr>
              <a:t>How many mesonets? Even distribution or are majority of stations in a single mesonet? COCORAHS is an outlier!</a:t>
            </a:r>
            <a:endParaRPr>
              <a:latin typeface="Corbel"/>
              <a:ea typeface="Corbel"/>
              <a:cs typeface="Corbel"/>
              <a:sym typeface="Corbel"/>
            </a:endParaRPr>
          </a:p>
          <a:p>
            <a:pPr indent="-317500" lvl="0" marL="457200" rtl="0" algn="l">
              <a:spcBef>
                <a:spcPts val="0"/>
              </a:spcBef>
              <a:spcAft>
                <a:spcPts val="0"/>
              </a:spcAft>
              <a:buSzPts val="1400"/>
              <a:buFont typeface="Corbel"/>
              <a:buChar char="-"/>
            </a:pPr>
            <a:r>
              <a:rPr lang="en-US">
                <a:latin typeface="Corbel"/>
                <a:ea typeface="Corbel"/>
                <a:cs typeface="Corbel"/>
                <a:sym typeface="Corbel"/>
              </a:rPr>
              <a:t>How many stations report air temp? </a:t>
            </a:r>
            <a:endParaRPr>
              <a:latin typeface="Corbel"/>
              <a:ea typeface="Corbel"/>
              <a:cs typeface="Corbel"/>
              <a:sym typeface="Corbel"/>
            </a:endParaRPr>
          </a:p>
          <a:p>
            <a:pPr indent="-317500" lvl="0" marL="457200" rtl="0" algn="l">
              <a:spcBef>
                <a:spcPts val="0"/>
              </a:spcBef>
              <a:spcAft>
                <a:spcPts val="0"/>
              </a:spcAft>
              <a:buSzPts val="1400"/>
              <a:buFont typeface="Corbel"/>
              <a:buChar char="-"/>
            </a:pPr>
            <a:r>
              <a:rPr lang="en-US">
                <a:latin typeface="Corbel"/>
                <a:ea typeface="Corbel"/>
                <a:cs typeface="Corbel"/>
                <a:sym typeface="Corbel"/>
              </a:rPr>
              <a:t>How many stations within a 10 mile radius of the AMS conference site? </a:t>
            </a:r>
            <a:r>
              <a:rPr lang="en-US" sz="1850">
                <a:latin typeface="Corbel"/>
                <a:ea typeface="Corbel"/>
                <a:cs typeface="Corbel"/>
                <a:sym typeface="Corbel"/>
              </a:rPr>
              <a:t>(39.7435,-104.9949,10)</a:t>
            </a:r>
            <a:endParaRPr sz="1850">
              <a:latin typeface="Corbel"/>
              <a:ea typeface="Corbel"/>
              <a:cs typeface="Corbel"/>
              <a:sym typeface="Corbel"/>
            </a:endParaRPr>
          </a:p>
          <a:p>
            <a:pPr indent="-346075" lvl="0" marL="457200" rtl="0" algn="l">
              <a:spcBef>
                <a:spcPts val="0"/>
              </a:spcBef>
              <a:spcAft>
                <a:spcPts val="0"/>
              </a:spcAft>
              <a:buSzPts val="1850"/>
              <a:buFont typeface="Corbel"/>
              <a:buChar char="-"/>
            </a:pPr>
            <a:r>
              <a:rPr lang="en-US" sz="1850">
                <a:latin typeface="Corbel"/>
                <a:ea typeface="Corbel"/>
                <a:cs typeface="Corbel"/>
                <a:sym typeface="Corbel"/>
              </a:rPr>
              <a:t>Update the filter to limit to the 10 nearest stations. Closest CDOT? CO006</a:t>
            </a:r>
            <a:endParaRPr sz="1850">
              <a:latin typeface="Corbel"/>
              <a:ea typeface="Corbel"/>
              <a:cs typeface="Corbel"/>
              <a:sym typeface="Corbel"/>
            </a:endParaRPr>
          </a:p>
        </p:txBody>
      </p:sp>
      <p:pic>
        <p:nvPicPr>
          <p:cNvPr id="486" name="Google Shape;486;g1b1f44fe33b_1_22"/>
          <p:cNvPicPr preferRelativeResize="0"/>
          <p:nvPr/>
        </p:nvPicPr>
        <p:blipFill rotWithShape="1">
          <a:blip r:embed="rId3">
            <a:alphaModFix/>
          </a:blip>
          <a:srcRect b="0" l="0" r="0" t="9804"/>
          <a:stretch/>
        </p:blipFill>
        <p:spPr>
          <a:xfrm>
            <a:off x="5825450" y="2351875"/>
            <a:ext cx="6096000" cy="2960700"/>
          </a:xfrm>
          <a:prstGeom prst="rect">
            <a:avLst/>
          </a:prstGeom>
          <a:noFill/>
          <a:ln>
            <a:noFill/>
          </a:ln>
        </p:spPr>
      </p:pic>
      <p:pic>
        <p:nvPicPr>
          <p:cNvPr id="487" name="Google Shape;487;g1b1f44fe33b_1_22"/>
          <p:cNvPicPr preferRelativeResize="0"/>
          <p:nvPr/>
        </p:nvPicPr>
        <p:blipFill>
          <a:blip r:embed="rId4">
            <a:alphaModFix/>
          </a:blip>
          <a:stretch>
            <a:fillRect/>
          </a:stretch>
        </p:blipFill>
        <p:spPr>
          <a:xfrm>
            <a:off x="917850" y="1536625"/>
            <a:ext cx="711000" cy="370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1b1f44fe33b_1_30"/>
          <p:cNvSpPr txBox="1"/>
          <p:nvPr>
            <p:ph type="title"/>
          </p:nvPr>
        </p:nvSpPr>
        <p:spPr>
          <a:xfrm>
            <a:off x="415600" y="457117"/>
            <a:ext cx="113607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latin typeface="Corbel"/>
                <a:ea typeface="Corbel"/>
                <a:cs typeface="Corbel"/>
                <a:sym typeface="Corbel"/>
              </a:rPr>
              <a:t>Exercise 2: Understanding the API Request</a:t>
            </a:r>
            <a:endParaRPr>
              <a:latin typeface="Corbel"/>
              <a:ea typeface="Corbel"/>
              <a:cs typeface="Corbel"/>
              <a:sym typeface="Corbel"/>
            </a:endParaRPr>
          </a:p>
        </p:txBody>
      </p:sp>
      <p:sp>
        <p:nvSpPr>
          <p:cNvPr id="494" name="Google Shape;494;g1b1f44fe33b_1_30"/>
          <p:cNvSpPr txBox="1"/>
          <p:nvPr>
            <p:ph idx="1" type="body"/>
          </p:nvPr>
        </p:nvSpPr>
        <p:spPr>
          <a:xfrm>
            <a:off x="415600" y="1536633"/>
            <a:ext cx="5333100" cy="4555200"/>
          </a:xfrm>
          <a:prstGeom prst="rect">
            <a:avLst/>
          </a:prstGeom>
        </p:spPr>
        <p:txBody>
          <a:bodyPr anchorCtr="0" anchor="t" bIns="91425" lIns="91425" spcFirstLastPara="1" rIns="91425" wrap="square" tIns="91425">
            <a:normAutofit lnSpcReduction="10000"/>
          </a:bodyPr>
          <a:lstStyle/>
          <a:p>
            <a:pPr indent="-346075" lvl="0" marL="457200" rtl="0" algn="l">
              <a:spcBef>
                <a:spcPts val="0"/>
              </a:spcBef>
              <a:spcAft>
                <a:spcPts val="0"/>
              </a:spcAft>
              <a:buSzPts val="1850"/>
              <a:buFont typeface="Corbel"/>
              <a:buChar char="-"/>
            </a:pPr>
            <a:r>
              <a:rPr lang="en-US">
                <a:latin typeface="Corbel"/>
                <a:ea typeface="Corbel"/>
                <a:cs typeface="Corbel"/>
                <a:sym typeface="Corbel"/>
              </a:rPr>
              <a:t>Run through the API arguments. Some of these are relict from current conditions – that’s ok.</a:t>
            </a:r>
            <a:endParaRPr>
              <a:latin typeface="Corbel"/>
              <a:ea typeface="Corbel"/>
              <a:cs typeface="Corbel"/>
              <a:sym typeface="Corbel"/>
            </a:endParaRPr>
          </a:p>
          <a:p>
            <a:pPr indent="-317500" lvl="0" marL="457200" rtl="0" algn="l">
              <a:spcBef>
                <a:spcPts val="0"/>
              </a:spcBef>
              <a:spcAft>
                <a:spcPts val="0"/>
              </a:spcAft>
              <a:buSzPts val="1400"/>
              <a:buFont typeface="Corbel"/>
              <a:buChar char="-"/>
            </a:pPr>
            <a:r>
              <a:rPr lang="en-US">
                <a:latin typeface="Corbel"/>
                <a:ea typeface="Corbel"/>
                <a:cs typeface="Corbel"/>
                <a:sym typeface="Corbel"/>
              </a:rPr>
              <a:t>Web service – we’re targeting the ‘metadata’ endpoint with our metadata discovery exercise</a:t>
            </a:r>
            <a:endParaRPr>
              <a:latin typeface="Corbel"/>
              <a:ea typeface="Corbel"/>
              <a:cs typeface="Corbel"/>
              <a:sym typeface="Corbel"/>
            </a:endParaRPr>
          </a:p>
          <a:p>
            <a:pPr indent="-317500" lvl="0" marL="457200" rtl="0" algn="l">
              <a:spcBef>
                <a:spcPts val="0"/>
              </a:spcBef>
              <a:spcAft>
                <a:spcPts val="0"/>
              </a:spcAft>
              <a:buSzPts val="1400"/>
              <a:buFont typeface="Corbel"/>
              <a:buChar char="-"/>
            </a:pPr>
            <a:r>
              <a:rPr lang="en-US">
                <a:latin typeface="Corbel"/>
                <a:ea typeface="Corbel"/>
                <a:cs typeface="Corbel"/>
                <a:sym typeface="Corbel"/>
              </a:rPr>
              <a:t>Radius, limit, sensorvars, complete – API arguments for the metadata service</a:t>
            </a:r>
            <a:endParaRPr>
              <a:latin typeface="Corbel"/>
              <a:ea typeface="Corbel"/>
              <a:cs typeface="Corbel"/>
              <a:sym typeface="Corbel"/>
            </a:endParaRPr>
          </a:p>
          <a:p>
            <a:pPr indent="-317500" lvl="0" marL="457200" rtl="0" algn="l">
              <a:spcBef>
                <a:spcPts val="0"/>
              </a:spcBef>
              <a:spcAft>
                <a:spcPts val="0"/>
              </a:spcAft>
              <a:buSzPts val="1400"/>
              <a:buFont typeface="Corbel"/>
              <a:buChar char="-"/>
            </a:pPr>
            <a:r>
              <a:rPr lang="en-US">
                <a:latin typeface="Corbel"/>
                <a:ea typeface="Corbel"/>
                <a:cs typeface="Corbel"/>
                <a:sym typeface="Corbel"/>
              </a:rPr>
              <a:t>Open ‘Mesonet API’ in a different tab. Can view all the different available arguments for the different services. We won’t get into this now but this documentation is your friend</a:t>
            </a:r>
            <a:endParaRPr>
              <a:latin typeface="Corbel"/>
              <a:ea typeface="Corbel"/>
              <a:cs typeface="Corbel"/>
              <a:sym typeface="Corbel"/>
            </a:endParaRPr>
          </a:p>
          <a:p>
            <a:pPr indent="-317500" lvl="0" marL="457200" rtl="0" algn="l">
              <a:spcBef>
                <a:spcPts val="0"/>
              </a:spcBef>
              <a:spcAft>
                <a:spcPts val="0"/>
              </a:spcAft>
              <a:buSzPts val="1400"/>
              <a:buFont typeface="Corbel"/>
              <a:buChar char="-"/>
            </a:pPr>
            <a:r>
              <a:rPr lang="en-US">
                <a:latin typeface="Corbel"/>
                <a:ea typeface="Corbel"/>
                <a:cs typeface="Corbel"/>
                <a:sym typeface="Corbel"/>
              </a:rPr>
              <a:t>Take a look at the request URL. Format. </a:t>
            </a:r>
            <a:r>
              <a:rPr i="1" lang="en-US">
                <a:latin typeface="Corbel"/>
                <a:ea typeface="Corbel"/>
                <a:cs typeface="Corbel"/>
                <a:sym typeface="Corbel"/>
              </a:rPr>
              <a:t>Argument=Value</a:t>
            </a:r>
            <a:r>
              <a:rPr lang="en-US">
                <a:latin typeface="Corbel"/>
                <a:ea typeface="Corbel"/>
                <a:cs typeface="Corbel"/>
                <a:sym typeface="Corbel"/>
              </a:rPr>
              <a:t>, separated with &amp;</a:t>
            </a:r>
            <a:endParaRPr>
              <a:latin typeface="Corbel"/>
              <a:ea typeface="Corbel"/>
              <a:cs typeface="Corbel"/>
              <a:sym typeface="Corbel"/>
            </a:endParaRPr>
          </a:p>
          <a:p>
            <a:pPr indent="-317500" lvl="0" marL="457200" rtl="0" algn="l">
              <a:spcBef>
                <a:spcPts val="0"/>
              </a:spcBef>
              <a:spcAft>
                <a:spcPts val="0"/>
              </a:spcAft>
              <a:buSzPts val="1400"/>
              <a:buFont typeface="Corbel"/>
              <a:buChar char="-"/>
            </a:pPr>
            <a:r>
              <a:rPr lang="en-US">
                <a:latin typeface="Corbel"/>
                <a:ea typeface="Corbel"/>
                <a:cs typeface="Corbel"/>
                <a:sym typeface="Corbel"/>
              </a:rPr>
              <a:t>Notice the url. We can actively change the url and it will update the Response.</a:t>
            </a:r>
            <a:endParaRPr>
              <a:latin typeface="Corbel"/>
              <a:ea typeface="Corbel"/>
              <a:cs typeface="Corbel"/>
              <a:sym typeface="Corbel"/>
            </a:endParaRPr>
          </a:p>
        </p:txBody>
      </p:sp>
      <p:pic>
        <p:nvPicPr>
          <p:cNvPr id="495" name="Google Shape;495;g1b1f44fe33b_1_30"/>
          <p:cNvPicPr preferRelativeResize="0"/>
          <p:nvPr/>
        </p:nvPicPr>
        <p:blipFill rotWithShape="1">
          <a:blip r:embed="rId3">
            <a:alphaModFix/>
          </a:blip>
          <a:srcRect b="0" l="0" r="0" t="10039"/>
          <a:stretch/>
        </p:blipFill>
        <p:spPr>
          <a:xfrm>
            <a:off x="5825450" y="2351875"/>
            <a:ext cx="6096000" cy="29703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1b1f44fe33b_1_37"/>
          <p:cNvSpPr txBox="1"/>
          <p:nvPr>
            <p:ph type="title"/>
          </p:nvPr>
        </p:nvSpPr>
        <p:spPr>
          <a:xfrm>
            <a:off x="415600" y="457117"/>
            <a:ext cx="113607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latin typeface="Corbel"/>
                <a:ea typeface="Corbel"/>
                <a:cs typeface="Corbel"/>
                <a:sym typeface="Corbel"/>
              </a:rPr>
              <a:t>Exercise 3: Understanding the JSON return structure</a:t>
            </a:r>
            <a:endParaRPr>
              <a:latin typeface="Corbel"/>
              <a:ea typeface="Corbel"/>
              <a:cs typeface="Corbel"/>
              <a:sym typeface="Corbel"/>
            </a:endParaRPr>
          </a:p>
        </p:txBody>
      </p:sp>
      <p:sp>
        <p:nvSpPr>
          <p:cNvPr id="502" name="Google Shape;502;g1b1f44fe33b_1_37"/>
          <p:cNvSpPr txBox="1"/>
          <p:nvPr>
            <p:ph idx="1" type="body"/>
          </p:nvPr>
        </p:nvSpPr>
        <p:spPr>
          <a:xfrm>
            <a:off x="415600" y="1536633"/>
            <a:ext cx="5333100" cy="4555200"/>
          </a:xfrm>
          <a:prstGeom prst="rect">
            <a:avLst/>
          </a:prstGeom>
        </p:spPr>
        <p:txBody>
          <a:bodyPr anchorCtr="0" anchor="t" bIns="91425" lIns="91425" spcFirstLastPara="1" rIns="91425" wrap="square" tIns="91425">
            <a:normAutofit fontScale="92500"/>
          </a:bodyPr>
          <a:lstStyle/>
          <a:p>
            <a:pPr indent="-310832" lvl="0" marL="457200" rtl="0" algn="l">
              <a:spcBef>
                <a:spcPts val="0"/>
              </a:spcBef>
              <a:spcAft>
                <a:spcPts val="0"/>
              </a:spcAft>
              <a:buSzPct val="74986"/>
              <a:buChar char="-"/>
            </a:pPr>
            <a:r>
              <a:rPr lang="en-US"/>
              <a:t>Structure of the metadata request. STATION, SUMMARY and values will be key value pairs in the JSON dictionary.</a:t>
            </a:r>
            <a:endParaRPr/>
          </a:p>
          <a:p>
            <a:pPr indent="-310832" lvl="0" marL="457200" rtl="0" algn="l">
              <a:spcBef>
                <a:spcPts val="0"/>
              </a:spcBef>
              <a:spcAft>
                <a:spcPts val="0"/>
              </a:spcAft>
              <a:buSzPct val="74986"/>
              <a:buChar char="-"/>
            </a:pPr>
            <a:r>
              <a:rPr lang="en-US"/>
              <a:t>Change the endpoint in the url from ‘metadata?’ to ‘latest?’. Eliminate ‘limit=10’ and replace it ‘within=90’. Now showing data from all stations in radius that have reported within the last 90 minutes</a:t>
            </a:r>
            <a:endParaRPr/>
          </a:p>
          <a:p>
            <a:pPr indent="-310832" lvl="0" marL="457200" rtl="0" algn="l">
              <a:spcBef>
                <a:spcPts val="0"/>
              </a:spcBef>
              <a:spcAft>
                <a:spcPts val="0"/>
              </a:spcAft>
              <a:buSzPct val="74986"/>
              <a:buChar char="-"/>
            </a:pPr>
            <a:r>
              <a:rPr lang="en-US"/>
              <a:t>SUMMARY – returned many tens stations in not much time</a:t>
            </a:r>
            <a:endParaRPr/>
          </a:p>
          <a:p>
            <a:pPr indent="-310832" lvl="0" marL="457200" rtl="0" algn="l">
              <a:spcBef>
                <a:spcPts val="0"/>
              </a:spcBef>
              <a:spcAft>
                <a:spcPts val="0"/>
              </a:spcAft>
              <a:buSzPct val="74986"/>
              <a:buChar char="-"/>
            </a:pPr>
            <a:r>
              <a:rPr lang="en-US"/>
              <a:t>UNITS – all vars returned &amp; default units</a:t>
            </a:r>
            <a:endParaRPr/>
          </a:p>
          <a:p>
            <a:pPr indent="-310832" lvl="0" marL="457200" rtl="0" algn="l">
              <a:spcBef>
                <a:spcPts val="0"/>
              </a:spcBef>
              <a:spcAft>
                <a:spcPts val="0"/>
              </a:spcAft>
              <a:buSzPct val="74986"/>
              <a:buChar char="-"/>
            </a:pPr>
            <a:r>
              <a:rPr lang="en-US"/>
              <a:t>QC_SUMMARY – by default Range check is applied</a:t>
            </a:r>
            <a:endParaRPr/>
          </a:p>
          <a:p>
            <a:pPr indent="-310832" lvl="0" marL="457200" rtl="0" algn="l">
              <a:spcBef>
                <a:spcPts val="0"/>
              </a:spcBef>
              <a:spcAft>
                <a:spcPts val="0"/>
              </a:spcAft>
              <a:buSzPct val="74986"/>
              <a:buChar char="-"/>
            </a:pPr>
            <a:r>
              <a:rPr lang="en-US"/>
              <a:t>STATION – list of stations with data</a:t>
            </a:r>
            <a:endParaRPr/>
          </a:p>
          <a:p>
            <a:pPr indent="-299085" lvl="1" marL="914400" rtl="0" algn="l">
              <a:spcBef>
                <a:spcPts val="0"/>
              </a:spcBef>
              <a:spcAft>
                <a:spcPts val="0"/>
              </a:spcAft>
              <a:buSzPct val="75000"/>
              <a:buChar char="-"/>
            </a:pPr>
            <a:r>
              <a:rPr lang="en-US"/>
              <a:t>OBSERVATIONS – the data</a:t>
            </a:r>
            <a:endParaRPr/>
          </a:p>
          <a:p>
            <a:pPr indent="-310832" lvl="0" marL="457200" rtl="0" algn="l">
              <a:spcBef>
                <a:spcPts val="0"/>
              </a:spcBef>
              <a:spcAft>
                <a:spcPts val="0"/>
              </a:spcAft>
              <a:buSzPct val="74986"/>
              <a:buChar char="-"/>
            </a:pPr>
            <a:r>
              <a:rPr lang="en-US"/>
              <a:t>We can make similar requests to other endpoints </a:t>
            </a:r>
            <a:endParaRPr/>
          </a:p>
        </p:txBody>
      </p:sp>
      <p:pic>
        <p:nvPicPr>
          <p:cNvPr id="503" name="Google Shape;503;g1b1f44fe33b_1_37"/>
          <p:cNvPicPr preferRelativeResize="0"/>
          <p:nvPr/>
        </p:nvPicPr>
        <p:blipFill rotWithShape="1">
          <a:blip r:embed="rId3">
            <a:alphaModFix/>
          </a:blip>
          <a:srcRect b="0" l="0" r="59070" t="10039"/>
          <a:stretch/>
        </p:blipFill>
        <p:spPr>
          <a:xfrm>
            <a:off x="7228675" y="1536625"/>
            <a:ext cx="3987226" cy="4746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1adde90c4c4_0_0"/>
          <p:cNvSpPr txBox="1"/>
          <p:nvPr>
            <p:ph type="title"/>
          </p:nvPr>
        </p:nvSpPr>
        <p:spPr>
          <a:xfrm>
            <a:off x="415600" y="457117"/>
            <a:ext cx="113607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latin typeface="Corbel"/>
                <a:ea typeface="Corbel"/>
                <a:cs typeface="Corbel"/>
                <a:sym typeface="Corbel"/>
              </a:rPr>
              <a:t>Python: </a:t>
            </a:r>
            <a:endParaRPr>
              <a:latin typeface="Corbel"/>
              <a:ea typeface="Corbel"/>
              <a:cs typeface="Corbel"/>
              <a:sym typeface="Corbel"/>
            </a:endParaRPr>
          </a:p>
        </p:txBody>
      </p:sp>
      <p:sp>
        <p:nvSpPr>
          <p:cNvPr id="510" name="Google Shape;510;g1adde90c4c4_0_0"/>
          <p:cNvSpPr txBox="1"/>
          <p:nvPr>
            <p:ph idx="1" type="body"/>
          </p:nvPr>
        </p:nvSpPr>
        <p:spPr>
          <a:xfrm>
            <a:off x="415600" y="1536633"/>
            <a:ext cx="5333100" cy="45552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b="1" lang="en-US" sz="2400">
                <a:latin typeface="Corbel"/>
                <a:ea typeface="Corbel"/>
                <a:cs typeface="Corbel"/>
                <a:sym typeface="Corbel"/>
              </a:rPr>
              <a:t>From request to using the data</a:t>
            </a:r>
            <a:endParaRPr b="1" sz="2400">
              <a:latin typeface="Corbel"/>
              <a:ea typeface="Corbel"/>
              <a:cs typeface="Corbel"/>
              <a:sym typeface="Corbel"/>
            </a:endParaRPr>
          </a:p>
          <a:p>
            <a:pPr indent="-346710" lvl="0" marL="457200" rtl="0" algn="l">
              <a:spcBef>
                <a:spcPts val="0"/>
              </a:spcBef>
              <a:spcAft>
                <a:spcPts val="0"/>
              </a:spcAft>
              <a:buSzPct val="100000"/>
              <a:buFont typeface="Corbel"/>
              <a:buAutoNum type="arabicPeriod"/>
            </a:pPr>
            <a:r>
              <a:rPr lang="en-US" sz="2400">
                <a:latin typeface="Corbel"/>
                <a:ea typeface="Corbel"/>
                <a:cs typeface="Corbel"/>
                <a:sym typeface="Corbel"/>
              </a:rPr>
              <a:t>Data Request</a:t>
            </a:r>
            <a:endParaRPr sz="2400">
              <a:latin typeface="Corbel"/>
              <a:ea typeface="Corbel"/>
              <a:cs typeface="Corbel"/>
              <a:sym typeface="Corbel"/>
            </a:endParaRPr>
          </a:p>
          <a:p>
            <a:pPr indent="457200" lvl="0" marL="0" rtl="0" algn="l">
              <a:spcBef>
                <a:spcPts val="0"/>
              </a:spcBef>
              <a:spcAft>
                <a:spcPts val="0"/>
              </a:spcAft>
              <a:buNone/>
            </a:pPr>
            <a:r>
              <a:rPr lang="en-US" sz="2400">
                <a:latin typeface="Courier New"/>
                <a:ea typeface="Courier New"/>
                <a:cs typeface="Courier New"/>
                <a:sym typeface="Courier New"/>
              </a:rPr>
              <a:t>urllib.request</a:t>
            </a:r>
            <a:endParaRPr sz="2400">
              <a:latin typeface="Courier New"/>
              <a:ea typeface="Courier New"/>
              <a:cs typeface="Courier New"/>
              <a:sym typeface="Courier New"/>
            </a:endParaRPr>
          </a:p>
          <a:p>
            <a:pPr indent="-346710" lvl="0" marL="914400" rtl="0" algn="l">
              <a:spcBef>
                <a:spcPts val="0"/>
              </a:spcBef>
              <a:spcAft>
                <a:spcPts val="0"/>
              </a:spcAft>
              <a:buSzPct val="100000"/>
              <a:buChar char="-"/>
            </a:pPr>
            <a:r>
              <a:rPr lang="en-US" sz="2400">
                <a:latin typeface="Corbel"/>
                <a:ea typeface="Corbel"/>
                <a:cs typeface="Corbel"/>
                <a:sym typeface="Corbel"/>
              </a:rPr>
              <a:t>standard library, (</a:t>
            </a:r>
            <a:r>
              <a:rPr lang="en-US" sz="2400">
                <a:latin typeface="Courier New"/>
                <a:ea typeface="Courier New"/>
                <a:cs typeface="Courier New"/>
                <a:sym typeface="Courier New"/>
              </a:rPr>
              <a:t>requests</a:t>
            </a:r>
            <a:r>
              <a:rPr lang="en-US" sz="2400">
                <a:latin typeface="Corbel"/>
                <a:ea typeface="Corbel"/>
                <a:cs typeface="Corbel"/>
                <a:sym typeface="Corbel"/>
              </a:rPr>
              <a:t> </a:t>
            </a:r>
            <a:r>
              <a:rPr lang="en-US" sz="2400">
                <a:latin typeface="Corbel"/>
                <a:ea typeface="Corbel"/>
                <a:cs typeface="Corbel"/>
                <a:sym typeface="Corbel"/>
              </a:rPr>
              <a:t>easy parameter integration, but pip-installed)</a:t>
            </a:r>
            <a:endParaRPr sz="2400">
              <a:latin typeface="Corbel"/>
              <a:ea typeface="Corbel"/>
              <a:cs typeface="Corbel"/>
              <a:sym typeface="Corbel"/>
            </a:endParaRPr>
          </a:p>
          <a:p>
            <a:pPr indent="0" lvl="0" marL="457200" rtl="0" algn="l">
              <a:spcBef>
                <a:spcPts val="0"/>
              </a:spcBef>
              <a:spcAft>
                <a:spcPts val="0"/>
              </a:spcAft>
              <a:buNone/>
            </a:pPr>
            <a:r>
              <a:t/>
            </a:r>
            <a:endParaRPr sz="2400">
              <a:latin typeface="Corbel"/>
              <a:ea typeface="Corbel"/>
              <a:cs typeface="Corbel"/>
              <a:sym typeface="Corbel"/>
            </a:endParaRPr>
          </a:p>
          <a:p>
            <a:pPr indent="-346710" lvl="0" marL="457200" rtl="0" algn="l">
              <a:spcBef>
                <a:spcPts val="0"/>
              </a:spcBef>
              <a:spcAft>
                <a:spcPts val="0"/>
              </a:spcAft>
              <a:buSzPct val="100000"/>
              <a:buFont typeface="Corbel"/>
              <a:buAutoNum type="arabicPeriod"/>
            </a:pPr>
            <a:r>
              <a:rPr lang="en-US" sz="2400">
                <a:latin typeface="Corbel"/>
                <a:ea typeface="Corbel"/>
                <a:cs typeface="Corbel"/>
                <a:sym typeface="Corbel"/>
              </a:rPr>
              <a:t>Initial parsing</a:t>
            </a:r>
            <a:endParaRPr sz="2400">
              <a:latin typeface="Corbel"/>
              <a:ea typeface="Corbel"/>
              <a:cs typeface="Corbel"/>
              <a:sym typeface="Corbel"/>
            </a:endParaRPr>
          </a:p>
          <a:p>
            <a:pPr indent="457200" lvl="0" marL="0" rtl="0" algn="l">
              <a:spcBef>
                <a:spcPts val="0"/>
              </a:spcBef>
              <a:spcAft>
                <a:spcPts val="0"/>
              </a:spcAft>
              <a:buNone/>
            </a:pPr>
            <a:r>
              <a:rPr lang="en-US" sz="2400">
                <a:latin typeface="Courier New"/>
                <a:ea typeface="Courier New"/>
                <a:cs typeface="Courier New"/>
                <a:sym typeface="Courier New"/>
              </a:rPr>
              <a:t>json</a:t>
            </a:r>
            <a:endParaRPr sz="2400">
              <a:latin typeface="Courier New"/>
              <a:ea typeface="Courier New"/>
              <a:cs typeface="Courier New"/>
              <a:sym typeface="Courier New"/>
            </a:endParaRPr>
          </a:p>
          <a:p>
            <a:pPr indent="0" lvl="0" marL="0" rtl="0" algn="l">
              <a:spcBef>
                <a:spcPts val="0"/>
              </a:spcBef>
              <a:spcAft>
                <a:spcPts val="0"/>
              </a:spcAft>
              <a:buNone/>
            </a:pPr>
            <a:r>
              <a:t/>
            </a:r>
            <a:endParaRPr sz="2400">
              <a:latin typeface="Corbel"/>
              <a:ea typeface="Corbel"/>
              <a:cs typeface="Corbel"/>
              <a:sym typeface="Corbel"/>
            </a:endParaRPr>
          </a:p>
          <a:p>
            <a:pPr indent="-346710" lvl="0" marL="457200" rtl="0" algn="l">
              <a:spcBef>
                <a:spcPts val="0"/>
              </a:spcBef>
              <a:spcAft>
                <a:spcPts val="0"/>
              </a:spcAft>
              <a:buSzPct val="100000"/>
              <a:buFont typeface="Corbel"/>
              <a:buAutoNum type="arabicPeriod"/>
            </a:pPr>
            <a:r>
              <a:rPr lang="en-US" sz="2400">
                <a:latin typeface="Corbel"/>
                <a:ea typeface="Corbel"/>
                <a:cs typeface="Corbel"/>
                <a:sym typeface="Corbel"/>
              </a:rPr>
              <a:t>Workable data structure</a:t>
            </a:r>
            <a:endParaRPr sz="2400">
              <a:latin typeface="Corbel"/>
              <a:ea typeface="Corbel"/>
              <a:cs typeface="Corbel"/>
              <a:sym typeface="Corbel"/>
            </a:endParaRPr>
          </a:p>
          <a:p>
            <a:pPr indent="457200" lvl="0" marL="0" rtl="0" algn="l">
              <a:spcBef>
                <a:spcPts val="0"/>
              </a:spcBef>
              <a:spcAft>
                <a:spcPts val="0"/>
              </a:spcAft>
              <a:buNone/>
            </a:pPr>
            <a:r>
              <a:rPr lang="en-US" sz="2400">
                <a:latin typeface="Courier New"/>
                <a:ea typeface="Courier New"/>
                <a:cs typeface="Courier New"/>
                <a:sym typeface="Courier New"/>
              </a:rPr>
              <a:t>pandas</a:t>
            </a:r>
            <a:endParaRPr sz="2400">
              <a:latin typeface="Courier New"/>
              <a:ea typeface="Courier New"/>
              <a:cs typeface="Courier New"/>
              <a:sym typeface="Courier New"/>
            </a:endParaRPr>
          </a:p>
          <a:p>
            <a:pPr indent="0" lvl="0" marL="0" rtl="0" algn="l">
              <a:spcBef>
                <a:spcPts val="0"/>
              </a:spcBef>
              <a:spcAft>
                <a:spcPts val="0"/>
              </a:spcAft>
              <a:buNone/>
            </a:pPr>
            <a:r>
              <a:t/>
            </a:r>
            <a:endParaRPr sz="2400">
              <a:latin typeface="Corbel"/>
              <a:ea typeface="Corbel"/>
              <a:cs typeface="Corbel"/>
              <a:sym typeface="Corbel"/>
            </a:endParaRPr>
          </a:p>
          <a:p>
            <a:pPr indent="0" lvl="0" marL="0" rtl="0" algn="l">
              <a:spcBef>
                <a:spcPts val="0"/>
              </a:spcBef>
              <a:spcAft>
                <a:spcPts val="0"/>
              </a:spcAft>
              <a:buNone/>
            </a:pPr>
            <a:r>
              <a:t/>
            </a:r>
            <a:endParaRPr sz="2550">
              <a:latin typeface="Corbel"/>
              <a:ea typeface="Corbel"/>
              <a:cs typeface="Corbel"/>
              <a:sym typeface="Corbel"/>
            </a:endParaRPr>
          </a:p>
          <a:p>
            <a:pPr indent="0" lvl="0" marL="0" rtl="0" algn="l">
              <a:spcBef>
                <a:spcPts val="0"/>
              </a:spcBef>
              <a:spcAft>
                <a:spcPts val="0"/>
              </a:spcAft>
              <a:buNone/>
            </a:pPr>
            <a:r>
              <a:rPr lang="en-US" sz="2350">
                <a:latin typeface="Corbel"/>
                <a:ea typeface="Corbel"/>
                <a:cs typeface="Corbel"/>
                <a:sym typeface="Corbel"/>
              </a:rPr>
              <a:t>** This is not exclusive ** </a:t>
            </a:r>
            <a:endParaRPr sz="2350">
              <a:latin typeface="Corbel"/>
              <a:ea typeface="Corbel"/>
              <a:cs typeface="Corbel"/>
              <a:sym typeface="Corbel"/>
            </a:endParaRPr>
          </a:p>
        </p:txBody>
      </p:sp>
      <p:pic>
        <p:nvPicPr>
          <p:cNvPr id="511" name="Google Shape;511;g1adde90c4c4_0_0"/>
          <p:cNvPicPr preferRelativeResize="0"/>
          <p:nvPr/>
        </p:nvPicPr>
        <p:blipFill>
          <a:blip r:embed="rId3">
            <a:alphaModFix/>
          </a:blip>
          <a:stretch>
            <a:fillRect/>
          </a:stretch>
        </p:blipFill>
        <p:spPr>
          <a:xfrm>
            <a:off x="8490150" y="4861292"/>
            <a:ext cx="3362325" cy="1362075"/>
          </a:xfrm>
          <a:prstGeom prst="rect">
            <a:avLst/>
          </a:prstGeom>
          <a:noFill/>
          <a:ln>
            <a:noFill/>
          </a:ln>
        </p:spPr>
      </p:pic>
      <p:pic>
        <p:nvPicPr>
          <p:cNvPr id="512" name="Google Shape;512;g1adde90c4c4_0_0"/>
          <p:cNvPicPr preferRelativeResize="0"/>
          <p:nvPr/>
        </p:nvPicPr>
        <p:blipFill>
          <a:blip r:embed="rId4">
            <a:alphaModFix/>
          </a:blip>
          <a:stretch>
            <a:fillRect/>
          </a:stretch>
        </p:blipFill>
        <p:spPr>
          <a:xfrm>
            <a:off x="5901100" y="1373017"/>
            <a:ext cx="3686175" cy="1238250"/>
          </a:xfrm>
          <a:prstGeom prst="rect">
            <a:avLst/>
          </a:prstGeom>
          <a:noFill/>
          <a:ln>
            <a:noFill/>
          </a:ln>
        </p:spPr>
      </p:pic>
      <p:pic>
        <p:nvPicPr>
          <p:cNvPr id="513" name="Google Shape;513;g1adde90c4c4_0_0"/>
          <p:cNvPicPr preferRelativeResize="0"/>
          <p:nvPr/>
        </p:nvPicPr>
        <p:blipFill>
          <a:blip r:embed="rId5">
            <a:alphaModFix/>
          </a:blip>
          <a:stretch>
            <a:fillRect/>
          </a:stretch>
        </p:blipFill>
        <p:spPr>
          <a:xfrm>
            <a:off x="7660075" y="2882267"/>
            <a:ext cx="3095625" cy="1476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19"/>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520" name="Google Shape;520;p19"/>
          <p:cNvSpPr txBox="1"/>
          <p:nvPr/>
        </p:nvSpPr>
        <p:spPr>
          <a:xfrm>
            <a:off x="283466" y="21766"/>
            <a:ext cx="11908534" cy="78479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i="0" lang="en-US" sz="3000" u="none" cap="none" strike="noStrike">
                <a:solidFill>
                  <a:srgbClr val="1A305B"/>
                </a:solidFill>
                <a:latin typeface="Corbel"/>
                <a:ea typeface="Corbel"/>
                <a:cs typeface="Corbel"/>
                <a:sym typeface="Corbel"/>
              </a:rPr>
              <a:t>Northern Plains Derecho – July 5, 2022</a:t>
            </a:r>
            <a:endParaRPr b="0" i="0" sz="3000" u="none" cap="none" strike="noStrike">
              <a:solidFill>
                <a:srgbClr val="1A305B"/>
              </a:solidFill>
              <a:latin typeface="Corbel"/>
              <a:ea typeface="Corbel"/>
              <a:cs typeface="Corbel"/>
              <a:sym typeface="Corbel"/>
            </a:endParaRPr>
          </a:p>
        </p:txBody>
      </p:sp>
      <p:pic>
        <p:nvPicPr>
          <p:cNvPr descr="A picture containing grass, outdoor, nature, distance&#10;&#10;Description automatically generated" id="521" name="Google Shape;521;p19"/>
          <p:cNvPicPr preferRelativeResize="0"/>
          <p:nvPr/>
        </p:nvPicPr>
        <p:blipFill rotWithShape="1">
          <a:blip r:embed="rId4">
            <a:alphaModFix/>
          </a:blip>
          <a:srcRect b="0" l="0" r="0" t="0"/>
          <a:stretch/>
        </p:blipFill>
        <p:spPr>
          <a:xfrm>
            <a:off x="5436681" y="2445291"/>
            <a:ext cx="6299200" cy="3543300"/>
          </a:xfrm>
          <a:prstGeom prst="rect">
            <a:avLst/>
          </a:prstGeom>
          <a:noFill/>
          <a:ln cap="flat" cmpd="sng" w="9525">
            <a:solidFill>
              <a:schemeClr val="dk1"/>
            </a:solidFill>
            <a:prstDash val="solid"/>
            <a:round/>
            <a:headEnd len="sm" w="sm" type="none"/>
            <a:tailEnd len="sm" w="sm" type="none"/>
          </a:ln>
        </p:spPr>
      </p:pic>
      <p:pic>
        <p:nvPicPr>
          <p:cNvPr descr="July 5, 2022 Radar Loop" id="522" name="Google Shape;522;p19"/>
          <p:cNvPicPr preferRelativeResize="0"/>
          <p:nvPr/>
        </p:nvPicPr>
        <p:blipFill rotWithShape="1">
          <a:blip r:embed="rId5">
            <a:alphaModFix/>
          </a:blip>
          <a:srcRect b="0" l="0" r="0" t="0"/>
          <a:stretch/>
        </p:blipFill>
        <p:spPr>
          <a:xfrm>
            <a:off x="283466" y="781155"/>
            <a:ext cx="4940287" cy="3705216"/>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
                                        <p:tgtEl>
                                          <p:spTgt spid="5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20"/>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529" name="Google Shape;529;p20"/>
          <p:cNvSpPr txBox="1"/>
          <p:nvPr/>
        </p:nvSpPr>
        <p:spPr>
          <a:xfrm>
            <a:off x="283466" y="21766"/>
            <a:ext cx="11908534" cy="78479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i="0" lang="en-US" sz="3000" u="none" cap="none" strike="noStrike">
                <a:solidFill>
                  <a:srgbClr val="1A305B"/>
                </a:solidFill>
                <a:latin typeface="Corbel"/>
                <a:ea typeface="Corbel"/>
                <a:cs typeface="Corbel"/>
                <a:sym typeface="Corbel"/>
              </a:rPr>
              <a:t>Northern Plains Derecho – July 5, 2022</a:t>
            </a:r>
            <a:endParaRPr b="0" i="0" sz="3000" u="none" cap="none" strike="noStrike">
              <a:solidFill>
                <a:srgbClr val="1A305B"/>
              </a:solidFill>
              <a:latin typeface="Corbel"/>
              <a:ea typeface="Corbel"/>
              <a:cs typeface="Corbel"/>
              <a:sym typeface="Corbel"/>
            </a:endParaRPr>
          </a:p>
        </p:txBody>
      </p:sp>
      <p:pic>
        <p:nvPicPr>
          <p:cNvPr descr="Chart, map, scatter chart&#10;&#10;Description automatically generated" id="530" name="Google Shape;530;p20"/>
          <p:cNvPicPr preferRelativeResize="0"/>
          <p:nvPr/>
        </p:nvPicPr>
        <p:blipFill rotWithShape="1">
          <a:blip r:embed="rId3">
            <a:alphaModFix/>
          </a:blip>
          <a:srcRect b="18400" l="5113" r="5145" t="8934"/>
          <a:stretch/>
        </p:blipFill>
        <p:spPr>
          <a:xfrm>
            <a:off x="1603816" y="806556"/>
            <a:ext cx="8984367" cy="5621676"/>
          </a:xfrm>
          <a:prstGeom prst="rect">
            <a:avLst/>
          </a:prstGeom>
          <a:noFill/>
          <a:ln>
            <a:noFill/>
          </a:ln>
        </p:spPr>
      </p:pic>
      <p:sp>
        <p:nvSpPr>
          <p:cNvPr id="531" name="Google Shape;531;p20"/>
          <p:cNvSpPr/>
          <p:nvPr/>
        </p:nvSpPr>
        <p:spPr>
          <a:xfrm>
            <a:off x="1682496" y="1011318"/>
            <a:ext cx="962919" cy="1073484"/>
          </a:xfrm>
          <a:custGeom>
            <a:rect b="b" l="l" r="r" t="t"/>
            <a:pathLst>
              <a:path extrusionOk="0" h="1073484" w="962919">
                <a:moveTo>
                  <a:pt x="0" y="1070166"/>
                </a:moveTo>
                <a:cubicBezTo>
                  <a:pt x="62484" y="1076262"/>
                  <a:pt x="124968" y="1082358"/>
                  <a:pt x="228600" y="1006158"/>
                </a:cubicBezTo>
                <a:cubicBezTo>
                  <a:pt x="332232" y="929958"/>
                  <a:pt x="504444" y="765366"/>
                  <a:pt x="621792" y="612966"/>
                </a:cubicBezTo>
                <a:cubicBezTo>
                  <a:pt x="739140" y="460566"/>
                  <a:pt x="877824" y="193866"/>
                  <a:pt x="932688" y="91758"/>
                </a:cubicBezTo>
                <a:cubicBezTo>
                  <a:pt x="987552" y="-10350"/>
                  <a:pt x="950976" y="318"/>
                  <a:pt x="950976" y="318"/>
                </a:cubicBezTo>
                <a:lnTo>
                  <a:pt x="950976" y="318"/>
                </a:lnTo>
              </a:path>
            </a:pathLst>
          </a:cu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2" name="Google Shape;532;p20"/>
          <p:cNvSpPr txBox="1"/>
          <p:nvPr/>
        </p:nvSpPr>
        <p:spPr>
          <a:xfrm>
            <a:off x="2645415" y="806556"/>
            <a:ext cx="950976"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11am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descr="Chart, map, scatter chart&#10;&#10;Description automatically generated" id="538" name="Google Shape;538;p21"/>
          <p:cNvPicPr preferRelativeResize="0"/>
          <p:nvPr/>
        </p:nvPicPr>
        <p:blipFill rotWithShape="1">
          <a:blip r:embed="rId3">
            <a:alphaModFix/>
          </a:blip>
          <a:srcRect b="18400" l="5113" r="5145" t="8934"/>
          <a:stretch/>
        </p:blipFill>
        <p:spPr>
          <a:xfrm>
            <a:off x="1603816" y="806556"/>
            <a:ext cx="8984367" cy="5621676"/>
          </a:xfrm>
          <a:prstGeom prst="rect">
            <a:avLst/>
          </a:prstGeom>
          <a:noFill/>
          <a:ln>
            <a:noFill/>
          </a:ln>
        </p:spPr>
      </p:pic>
      <p:sp>
        <p:nvSpPr>
          <p:cNvPr id="539" name="Google Shape;539;p21"/>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540" name="Google Shape;540;p21"/>
          <p:cNvSpPr txBox="1"/>
          <p:nvPr/>
        </p:nvSpPr>
        <p:spPr>
          <a:xfrm>
            <a:off x="283466" y="21766"/>
            <a:ext cx="11908534" cy="78479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i="0" lang="en-US" sz="3000" u="none" cap="none" strike="noStrike">
                <a:solidFill>
                  <a:srgbClr val="1A305B"/>
                </a:solidFill>
                <a:latin typeface="Corbel"/>
                <a:ea typeface="Corbel"/>
                <a:cs typeface="Corbel"/>
                <a:sym typeface="Corbel"/>
              </a:rPr>
              <a:t>Northern Plains Derecho – July 5, 2022</a:t>
            </a:r>
            <a:endParaRPr b="0" i="0" sz="3000" u="none" cap="none" strike="noStrike">
              <a:solidFill>
                <a:srgbClr val="1A305B"/>
              </a:solidFill>
              <a:latin typeface="Corbel"/>
              <a:ea typeface="Corbel"/>
              <a:cs typeface="Corbel"/>
              <a:sym typeface="Corbel"/>
            </a:endParaRPr>
          </a:p>
        </p:txBody>
      </p:sp>
      <p:sp>
        <p:nvSpPr>
          <p:cNvPr id="541" name="Google Shape;541;p21"/>
          <p:cNvSpPr/>
          <p:nvPr/>
        </p:nvSpPr>
        <p:spPr>
          <a:xfrm rot="-170577">
            <a:off x="2710911" y="1337313"/>
            <a:ext cx="3264408" cy="3319086"/>
          </a:xfrm>
          <a:custGeom>
            <a:rect b="b" l="l" r="r" t="t"/>
            <a:pathLst>
              <a:path extrusionOk="0" h="3493008" w="3236976">
                <a:moveTo>
                  <a:pt x="0" y="3493008"/>
                </a:moveTo>
                <a:cubicBezTo>
                  <a:pt x="448818" y="3350514"/>
                  <a:pt x="897636" y="3208020"/>
                  <a:pt x="1289304" y="2935224"/>
                </a:cubicBezTo>
                <a:cubicBezTo>
                  <a:pt x="1680972" y="2662428"/>
                  <a:pt x="2058924" y="2247900"/>
                  <a:pt x="2350008" y="1856232"/>
                </a:cubicBezTo>
                <a:cubicBezTo>
                  <a:pt x="2641092" y="1464564"/>
                  <a:pt x="2887980" y="894588"/>
                  <a:pt x="3035808" y="585216"/>
                </a:cubicBezTo>
                <a:cubicBezTo>
                  <a:pt x="3183636" y="275844"/>
                  <a:pt x="3236976" y="0"/>
                  <a:pt x="3236976" y="0"/>
                </a:cubicBezTo>
                <a:lnTo>
                  <a:pt x="3236976" y="0"/>
                </a:lnTo>
              </a:path>
            </a:pathLst>
          </a:cu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2" name="Google Shape;542;p21"/>
          <p:cNvSpPr txBox="1"/>
          <p:nvPr/>
        </p:nvSpPr>
        <p:spPr>
          <a:xfrm>
            <a:off x="5906553" y="801646"/>
            <a:ext cx="950976"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12pm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descr="Chart, map, scatter chart&#10;&#10;Description automatically generated" id="548" name="Google Shape;548;p22"/>
          <p:cNvPicPr preferRelativeResize="0"/>
          <p:nvPr/>
        </p:nvPicPr>
        <p:blipFill rotWithShape="1">
          <a:blip r:embed="rId3">
            <a:alphaModFix/>
          </a:blip>
          <a:srcRect b="18400" l="5113" r="5145" t="8934"/>
          <a:stretch/>
        </p:blipFill>
        <p:spPr>
          <a:xfrm>
            <a:off x="1603816" y="806556"/>
            <a:ext cx="8984367" cy="5621676"/>
          </a:xfrm>
          <a:prstGeom prst="rect">
            <a:avLst/>
          </a:prstGeom>
          <a:noFill/>
          <a:ln>
            <a:noFill/>
          </a:ln>
        </p:spPr>
      </p:pic>
      <p:sp>
        <p:nvSpPr>
          <p:cNvPr id="549" name="Google Shape;549;p22"/>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550" name="Google Shape;550;p22"/>
          <p:cNvSpPr txBox="1"/>
          <p:nvPr/>
        </p:nvSpPr>
        <p:spPr>
          <a:xfrm>
            <a:off x="283466" y="21766"/>
            <a:ext cx="11908534" cy="78479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i="0" lang="en-US" sz="3000" u="none" cap="none" strike="noStrike">
                <a:solidFill>
                  <a:srgbClr val="1A305B"/>
                </a:solidFill>
                <a:latin typeface="Corbel"/>
                <a:ea typeface="Corbel"/>
                <a:cs typeface="Corbel"/>
                <a:sym typeface="Corbel"/>
              </a:rPr>
              <a:t>Northern Plains Derecho – July 5, 2022</a:t>
            </a:r>
            <a:endParaRPr b="0" i="0" sz="3000" u="none" cap="none" strike="noStrike">
              <a:solidFill>
                <a:srgbClr val="1A305B"/>
              </a:solidFill>
              <a:latin typeface="Corbel"/>
              <a:ea typeface="Corbel"/>
              <a:cs typeface="Corbel"/>
              <a:sym typeface="Corbel"/>
            </a:endParaRPr>
          </a:p>
        </p:txBody>
      </p:sp>
      <p:sp>
        <p:nvSpPr>
          <p:cNvPr id="551" name="Google Shape;551;p22"/>
          <p:cNvSpPr/>
          <p:nvPr/>
        </p:nvSpPr>
        <p:spPr>
          <a:xfrm rot="-334330">
            <a:off x="3946733" y="1519870"/>
            <a:ext cx="3790156" cy="3653992"/>
          </a:xfrm>
          <a:custGeom>
            <a:rect b="b" l="l" r="r" t="t"/>
            <a:pathLst>
              <a:path extrusionOk="0" h="3493008" w="3236976">
                <a:moveTo>
                  <a:pt x="0" y="3493008"/>
                </a:moveTo>
                <a:cubicBezTo>
                  <a:pt x="448818" y="3350514"/>
                  <a:pt x="897636" y="3208020"/>
                  <a:pt x="1289304" y="2935224"/>
                </a:cubicBezTo>
                <a:cubicBezTo>
                  <a:pt x="1680972" y="2662428"/>
                  <a:pt x="2058924" y="2247900"/>
                  <a:pt x="2350008" y="1856232"/>
                </a:cubicBezTo>
                <a:cubicBezTo>
                  <a:pt x="2641092" y="1464564"/>
                  <a:pt x="2887980" y="894588"/>
                  <a:pt x="3035808" y="585216"/>
                </a:cubicBezTo>
                <a:cubicBezTo>
                  <a:pt x="3183636" y="275844"/>
                  <a:pt x="3236976" y="0"/>
                  <a:pt x="3236976" y="0"/>
                </a:cubicBezTo>
                <a:lnTo>
                  <a:pt x="3236976" y="0"/>
                </a:lnTo>
              </a:path>
            </a:pathLst>
          </a:cu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2" name="Google Shape;552;p22"/>
          <p:cNvSpPr txBox="1"/>
          <p:nvPr/>
        </p:nvSpPr>
        <p:spPr>
          <a:xfrm>
            <a:off x="7524387" y="882827"/>
            <a:ext cx="950976"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1pm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descr="Chart, map, scatter chart&#10;&#10;Description automatically generated" id="558" name="Google Shape;558;p23"/>
          <p:cNvPicPr preferRelativeResize="0"/>
          <p:nvPr/>
        </p:nvPicPr>
        <p:blipFill rotWithShape="1">
          <a:blip r:embed="rId3">
            <a:alphaModFix/>
          </a:blip>
          <a:srcRect b="18400" l="5113" r="5145" t="8934"/>
          <a:stretch/>
        </p:blipFill>
        <p:spPr>
          <a:xfrm>
            <a:off x="1603816" y="806556"/>
            <a:ext cx="8984367" cy="5621676"/>
          </a:xfrm>
          <a:prstGeom prst="rect">
            <a:avLst/>
          </a:prstGeom>
          <a:noFill/>
          <a:ln>
            <a:noFill/>
          </a:ln>
        </p:spPr>
      </p:pic>
      <p:sp>
        <p:nvSpPr>
          <p:cNvPr id="559" name="Google Shape;559;p23"/>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560" name="Google Shape;560;p23"/>
          <p:cNvSpPr txBox="1"/>
          <p:nvPr/>
        </p:nvSpPr>
        <p:spPr>
          <a:xfrm>
            <a:off x="283466" y="21766"/>
            <a:ext cx="11908534" cy="78479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i="0" lang="en-US" sz="3000" u="none" cap="none" strike="noStrike">
                <a:solidFill>
                  <a:srgbClr val="1A305B"/>
                </a:solidFill>
                <a:latin typeface="Corbel"/>
                <a:ea typeface="Corbel"/>
                <a:cs typeface="Corbel"/>
                <a:sym typeface="Corbel"/>
              </a:rPr>
              <a:t>Northern Plains Derecho – July 5, 2022</a:t>
            </a:r>
            <a:endParaRPr b="0" i="0" sz="3000" u="none" cap="none" strike="noStrike">
              <a:solidFill>
                <a:srgbClr val="1A305B"/>
              </a:solidFill>
              <a:latin typeface="Corbel"/>
              <a:ea typeface="Corbel"/>
              <a:cs typeface="Corbel"/>
              <a:sym typeface="Corbel"/>
            </a:endParaRPr>
          </a:p>
        </p:txBody>
      </p:sp>
      <p:sp>
        <p:nvSpPr>
          <p:cNvPr id="561" name="Google Shape;561;p23"/>
          <p:cNvSpPr/>
          <p:nvPr/>
        </p:nvSpPr>
        <p:spPr>
          <a:xfrm rot="-456840">
            <a:off x="6008813" y="2241577"/>
            <a:ext cx="3872415" cy="3864851"/>
          </a:xfrm>
          <a:custGeom>
            <a:rect b="b" l="l" r="r" t="t"/>
            <a:pathLst>
              <a:path extrusionOk="0" h="3493008" w="3236976">
                <a:moveTo>
                  <a:pt x="0" y="3493008"/>
                </a:moveTo>
                <a:cubicBezTo>
                  <a:pt x="448818" y="3350514"/>
                  <a:pt x="897636" y="3208020"/>
                  <a:pt x="1289304" y="2935224"/>
                </a:cubicBezTo>
                <a:cubicBezTo>
                  <a:pt x="1680972" y="2662428"/>
                  <a:pt x="2058924" y="2247900"/>
                  <a:pt x="2350008" y="1856232"/>
                </a:cubicBezTo>
                <a:cubicBezTo>
                  <a:pt x="2641092" y="1464564"/>
                  <a:pt x="2887980" y="894588"/>
                  <a:pt x="3035808" y="585216"/>
                </a:cubicBezTo>
                <a:cubicBezTo>
                  <a:pt x="3183636" y="275844"/>
                  <a:pt x="3236976" y="0"/>
                  <a:pt x="3236976" y="0"/>
                </a:cubicBezTo>
                <a:lnTo>
                  <a:pt x="3236976" y="0"/>
                </a:lnTo>
              </a:path>
            </a:pathLst>
          </a:cu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2" name="Google Shape;562;p23"/>
          <p:cNvSpPr txBox="1"/>
          <p:nvPr/>
        </p:nvSpPr>
        <p:spPr>
          <a:xfrm>
            <a:off x="9572400" y="1540406"/>
            <a:ext cx="950976"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2pm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1b1f44fe33b_0_216"/>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569" name="Google Shape;569;g1b1f44fe33b_0_216"/>
          <p:cNvSpPr txBox="1"/>
          <p:nvPr/>
        </p:nvSpPr>
        <p:spPr>
          <a:xfrm>
            <a:off x="283466" y="21766"/>
            <a:ext cx="119085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lang="en-US" sz="3000">
                <a:solidFill>
                  <a:srgbClr val="1A305B"/>
                </a:solidFill>
                <a:latin typeface="Corbel"/>
                <a:ea typeface="Corbel"/>
                <a:cs typeface="Corbel"/>
                <a:sym typeface="Corbel"/>
              </a:rPr>
              <a:t>We also have a tool for simple csv download.</a:t>
            </a:r>
            <a:endParaRPr b="0" i="0" sz="3000" u="none" cap="none" strike="noStrike">
              <a:solidFill>
                <a:srgbClr val="1A305B"/>
              </a:solidFill>
              <a:latin typeface="Corbel"/>
              <a:ea typeface="Corbel"/>
              <a:cs typeface="Corbel"/>
              <a:sym typeface="Corbel"/>
            </a:endParaRPr>
          </a:p>
        </p:txBody>
      </p:sp>
      <p:sp>
        <p:nvSpPr>
          <p:cNvPr id="570" name="Google Shape;570;g1b1f44fe33b_0_216"/>
          <p:cNvSpPr txBox="1"/>
          <p:nvPr/>
        </p:nvSpPr>
        <p:spPr>
          <a:xfrm>
            <a:off x="1055450" y="2235025"/>
            <a:ext cx="4312500" cy="193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2400" u="sng">
                <a:solidFill>
                  <a:srgbClr val="1A305B"/>
                </a:solidFill>
                <a:latin typeface="Corbel"/>
                <a:ea typeface="Corbel"/>
                <a:cs typeface="Corbel"/>
                <a:sym typeface="Corbel"/>
              </a:rPr>
              <a:t>Less customizable than API:</a:t>
            </a:r>
            <a:endParaRPr b="1" sz="2400" u="sng">
              <a:solidFill>
                <a:srgbClr val="1A305B"/>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3600"/>
              <a:buFont typeface="Arial"/>
              <a:buNone/>
            </a:pPr>
            <a:r>
              <a:rPr b="1" lang="en-US" sz="2400">
                <a:solidFill>
                  <a:srgbClr val="1A305B"/>
                </a:solidFill>
                <a:latin typeface="Corbel"/>
                <a:ea typeface="Corbel"/>
                <a:cs typeface="Corbel"/>
                <a:sym typeface="Corbel"/>
              </a:rPr>
              <a:t>Grab single station data for:</a:t>
            </a:r>
            <a:endParaRPr b="1" sz="2400">
              <a:solidFill>
                <a:srgbClr val="1A305B"/>
              </a:solidFill>
              <a:latin typeface="Corbel"/>
              <a:ea typeface="Corbel"/>
              <a:cs typeface="Corbel"/>
              <a:sym typeface="Corbel"/>
            </a:endParaRPr>
          </a:p>
          <a:p>
            <a:pPr indent="-381000" lvl="0" marL="457200" marR="0" rtl="0" algn="l">
              <a:lnSpc>
                <a:spcPct val="100000"/>
              </a:lnSpc>
              <a:spcBef>
                <a:spcPts val="0"/>
              </a:spcBef>
              <a:spcAft>
                <a:spcPts val="0"/>
              </a:spcAft>
              <a:buClr>
                <a:srgbClr val="1A305B"/>
              </a:buClr>
              <a:buSzPts val="2400"/>
              <a:buFont typeface="Corbel"/>
              <a:buChar char="-"/>
            </a:pPr>
            <a:r>
              <a:rPr b="1" lang="en-US" sz="2400">
                <a:solidFill>
                  <a:srgbClr val="1A305B"/>
                </a:solidFill>
                <a:latin typeface="Corbel"/>
                <a:ea typeface="Corbel"/>
                <a:cs typeface="Corbel"/>
                <a:sym typeface="Corbel"/>
              </a:rPr>
              <a:t>Window of time</a:t>
            </a:r>
            <a:endParaRPr b="1" sz="2400">
              <a:solidFill>
                <a:srgbClr val="1A305B"/>
              </a:solidFill>
              <a:latin typeface="Corbel"/>
              <a:ea typeface="Corbel"/>
              <a:cs typeface="Corbel"/>
              <a:sym typeface="Corbel"/>
            </a:endParaRPr>
          </a:p>
          <a:p>
            <a:pPr indent="-381000" lvl="0" marL="457200" marR="0" rtl="0" algn="l">
              <a:lnSpc>
                <a:spcPct val="100000"/>
              </a:lnSpc>
              <a:spcBef>
                <a:spcPts val="0"/>
              </a:spcBef>
              <a:spcAft>
                <a:spcPts val="0"/>
              </a:spcAft>
              <a:buClr>
                <a:srgbClr val="1A305B"/>
              </a:buClr>
              <a:buSzPts val="2400"/>
              <a:buFont typeface="Corbel"/>
              <a:buChar char="-"/>
            </a:pPr>
            <a:r>
              <a:rPr b="1" lang="en-US" sz="2400">
                <a:solidFill>
                  <a:srgbClr val="1A305B"/>
                </a:solidFill>
                <a:latin typeface="Corbel"/>
                <a:ea typeface="Corbel"/>
                <a:cs typeface="Corbel"/>
                <a:sym typeface="Corbel"/>
              </a:rPr>
              <a:t>Specified units</a:t>
            </a:r>
            <a:endParaRPr b="1" sz="2400">
              <a:solidFill>
                <a:srgbClr val="1A305B"/>
              </a:solidFill>
              <a:latin typeface="Corbel"/>
              <a:ea typeface="Corbel"/>
              <a:cs typeface="Corbel"/>
              <a:sym typeface="Corbel"/>
            </a:endParaRPr>
          </a:p>
          <a:p>
            <a:pPr indent="-381000" lvl="0" marL="457200" marR="0" rtl="0" algn="l">
              <a:lnSpc>
                <a:spcPct val="100000"/>
              </a:lnSpc>
              <a:spcBef>
                <a:spcPts val="0"/>
              </a:spcBef>
              <a:spcAft>
                <a:spcPts val="0"/>
              </a:spcAft>
              <a:buClr>
                <a:srgbClr val="1A305B"/>
              </a:buClr>
              <a:buSzPts val="2400"/>
              <a:buFont typeface="Corbel"/>
              <a:buChar char="-"/>
            </a:pPr>
            <a:r>
              <a:rPr b="1" lang="en-US" sz="2400">
                <a:solidFill>
                  <a:srgbClr val="1A305B"/>
                </a:solidFill>
                <a:latin typeface="Corbel"/>
                <a:ea typeface="Corbel"/>
                <a:cs typeface="Corbel"/>
                <a:sym typeface="Corbel"/>
              </a:rPr>
              <a:t>Selected (or all) variables</a:t>
            </a:r>
            <a:endParaRPr b="1" sz="2400">
              <a:solidFill>
                <a:srgbClr val="1A305B"/>
              </a:solidFill>
              <a:latin typeface="Corbel"/>
              <a:ea typeface="Corbel"/>
              <a:cs typeface="Corbel"/>
              <a:sym typeface="Corbel"/>
            </a:endParaRPr>
          </a:p>
        </p:txBody>
      </p:sp>
      <p:pic>
        <p:nvPicPr>
          <p:cNvPr id="571" name="Google Shape;571;g1b1f44fe33b_0_216"/>
          <p:cNvPicPr preferRelativeResize="0"/>
          <p:nvPr/>
        </p:nvPicPr>
        <p:blipFill>
          <a:blip r:embed="rId3">
            <a:alphaModFix/>
          </a:blip>
          <a:stretch>
            <a:fillRect/>
          </a:stretch>
        </p:blipFill>
        <p:spPr>
          <a:xfrm>
            <a:off x="5835075" y="1024825"/>
            <a:ext cx="5011501" cy="45772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1adde90c4c4_0_24"/>
          <p:cNvSpPr txBox="1"/>
          <p:nvPr>
            <p:ph type="title"/>
          </p:nvPr>
        </p:nvSpPr>
        <p:spPr>
          <a:xfrm>
            <a:off x="415650" y="313967"/>
            <a:ext cx="113607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US" sz="3000">
                <a:latin typeface="Corbel"/>
                <a:ea typeface="Corbel"/>
                <a:cs typeface="Corbel"/>
                <a:sym typeface="Corbel"/>
              </a:rPr>
              <a:t>Obs available to public from Synoptic are same obs used for situational awareness by WFOs</a:t>
            </a:r>
            <a:endParaRPr b="1" sz="3000">
              <a:latin typeface="Corbel"/>
              <a:ea typeface="Corbel"/>
              <a:cs typeface="Corbel"/>
              <a:sym typeface="Corbel"/>
            </a:endParaRPr>
          </a:p>
        </p:txBody>
      </p:sp>
      <p:pic>
        <p:nvPicPr>
          <p:cNvPr id="196" name="Google Shape;196;g1adde90c4c4_0_24"/>
          <p:cNvPicPr preferRelativeResize="0"/>
          <p:nvPr/>
        </p:nvPicPr>
        <p:blipFill>
          <a:blip r:embed="rId3">
            <a:alphaModFix/>
          </a:blip>
          <a:stretch>
            <a:fillRect/>
          </a:stretch>
        </p:blipFill>
        <p:spPr>
          <a:xfrm>
            <a:off x="152400" y="1373017"/>
            <a:ext cx="11887201" cy="50729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descr="Diagram&#10;&#10;Description automatically generated" id="201" name="Google Shape;201;g1c81e55a437_0_0"/>
          <p:cNvPicPr preferRelativeResize="0"/>
          <p:nvPr/>
        </p:nvPicPr>
        <p:blipFill rotWithShape="1">
          <a:blip r:embed="rId3">
            <a:alphaModFix/>
          </a:blip>
          <a:srcRect b="15124" l="11828" r="621" t="0"/>
          <a:stretch/>
        </p:blipFill>
        <p:spPr>
          <a:xfrm>
            <a:off x="3124421" y="812327"/>
            <a:ext cx="2730812" cy="2431475"/>
          </a:xfrm>
          <a:prstGeom prst="rect">
            <a:avLst/>
          </a:prstGeom>
          <a:noFill/>
          <a:ln cap="flat" cmpd="sng" w="9525">
            <a:solidFill>
              <a:schemeClr val="dk1"/>
            </a:solidFill>
            <a:prstDash val="solid"/>
            <a:round/>
            <a:headEnd len="sm" w="sm" type="none"/>
            <a:tailEnd len="sm" w="sm" type="none"/>
          </a:ln>
        </p:spPr>
      </p:pic>
      <p:pic>
        <p:nvPicPr>
          <p:cNvPr id="202" name="Google Shape;202;g1c81e55a437_0_0"/>
          <p:cNvPicPr preferRelativeResize="0"/>
          <p:nvPr/>
        </p:nvPicPr>
        <p:blipFill rotWithShape="1">
          <a:blip r:embed="rId4">
            <a:alphaModFix/>
          </a:blip>
          <a:srcRect b="7885" l="16970" r="13705" t="0"/>
          <a:stretch/>
        </p:blipFill>
        <p:spPr>
          <a:xfrm>
            <a:off x="283466" y="812328"/>
            <a:ext cx="2709726" cy="2431473"/>
          </a:xfrm>
          <a:prstGeom prst="rect">
            <a:avLst/>
          </a:prstGeom>
          <a:noFill/>
          <a:ln cap="flat" cmpd="sng" w="9525">
            <a:solidFill>
              <a:schemeClr val="dk1"/>
            </a:solidFill>
            <a:prstDash val="solid"/>
            <a:round/>
            <a:headEnd len="sm" w="sm" type="none"/>
            <a:tailEnd len="sm" w="sm" type="none"/>
          </a:ln>
        </p:spPr>
      </p:pic>
      <p:sp>
        <p:nvSpPr>
          <p:cNvPr id="203" name="Google Shape;203;g1c81e55a437_0_0"/>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204" name="Google Shape;204;g1c81e55a437_0_0"/>
          <p:cNvSpPr txBox="1"/>
          <p:nvPr/>
        </p:nvSpPr>
        <p:spPr>
          <a:xfrm>
            <a:off x="283466" y="27538"/>
            <a:ext cx="119085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lang="en-US" sz="3000">
                <a:solidFill>
                  <a:srgbClr val="1A305B"/>
                </a:solidFill>
                <a:latin typeface="Corbel"/>
                <a:ea typeface="Corbel"/>
                <a:cs typeface="Corbel"/>
                <a:sym typeface="Corbel"/>
              </a:rPr>
              <a:t>Motivation - </a:t>
            </a:r>
            <a:r>
              <a:rPr b="1" i="0" lang="en-US" sz="3000" u="none" cap="none" strike="noStrike">
                <a:solidFill>
                  <a:srgbClr val="1A305B"/>
                </a:solidFill>
                <a:latin typeface="Corbel"/>
                <a:ea typeface="Corbel"/>
                <a:cs typeface="Corbel"/>
                <a:sym typeface="Corbel"/>
              </a:rPr>
              <a:t>Why More Observations Matter</a:t>
            </a:r>
            <a:endParaRPr b="0" i="0" sz="3000" u="none" cap="none" strike="noStrike">
              <a:solidFill>
                <a:srgbClr val="1A305B"/>
              </a:solidFill>
              <a:latin typeface="Corbel"/>
              <a:ea typeface="Corbel"/>
              <a:cs typeface="Corbel"/>
              <a:sym typeface="Corbel"/>
            </a:endParaRPr>
          </a:p>
        </p:txBody>
      </p:sp>
      <p:pic>
        <p:nvPicPr>
          <p:cNvPr descr="A picture containing outdoor, boat&#10;&#10;Description automatically generated" id="205" name="Google Shape;205;g1c81e55a437_0_0"/>
          <p:cNvPicPr preferRelativeResize="0"/>
          <p:nvPr/>
        </p:nvPicPr>
        <p:blipFill rotWithShape="1">
          <a:blip r:embed="rId5">
            <a:alphaModFix/>
          </a:blip>
          <a:srcRect b="0" l="0" r="0" t="0"/>
          <a:stretch/>
        </p:blipFill>
        <p:spPr>
          <a:xfrm>
            <a:off x="7268256" y="2795644"/>
            <a:ext cx="4640278" cy="3476431"/>
          </a:xfrm>
          <a:prstGeom prst="rect">
            <a:avLst/>
          </a:prstGeom>
          <a:noFill/>
          <a:ln>
            <a:noFill/>
          </a:ln>
        </p:spPr>
      </p:pic>
      <p:sp>
        <p:nvSpPr>
          <p:cNvPr id="206" name="Google Shape;206;g1c81e55a437_0_0"/>
          <p:cNvSpPr/>
          <p:nvPr/>
        </p:nvSpPr>
        <p:spPr>
          <a:xfrm>
            <a:off x="3583078" y="1503504"/>
            <a:ext cx="1205400" cy="685800"/>
          </a:xfrm>
          <a:prstGeom prst="ellipse">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7" name="Google Shape;207;g1c81e55a437_0_0"/>
          <p:cNvSpPr/>
          <p:nvPr/>
        </p:nvSpPr>
        <p:spPr>
          <a:xfrm>
            <a:off x="414695" y="1503504"/>
            <a:ext cx="1205400" cy="685800"/>
          </a:xfrm>
          <a:prstGeom prst="ellipse">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213" name="Google Shape;213;p3"/>
          <p:cNvSpPr txBox="1"/>
          <p:nvPr/>
        </p:nvSpPr>
        <p:spPr>
          <a:xfrm>
            <a:off x="283466" y="27538"/>
            <a:ext cx="11908534" cy="78479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i="0" lang="en-US" sz="3000" u="none" cap="none" strike="noStrike">
                <a:solidFill>
                  <a:srgbClr val="1A305B"/>
                </a:solidFill>
                <a:latin typeface="Corbel"/>
                <a:ea typeface="Corbel"/>
                <a:cs typeface="Corbel"/>
                <a:sym typeface="Corbel"/>
              </a:rPr>
              <a:t>Why More Observations Matter</a:t>
            </a:r>
            <a:endParaRPr b="0" i="0" sz="3000" u="none" cap="none" strike="noStrike">
              <a:solidFill>
                <a:srgbClr val="1A305B"/>
              </a:solidFill>
              <a:latin typeface="Corbel"/>
              <a:ea typeface="Corbel"/>
              <a:cs typeface="Corbel"/>
              <a:sym typeface="Corbel"/>
            </a:endParaRPr>
          </a:p>
        </p:txBody>
      </p:sp>
      <p:pic>
        <p:nvPicPr>
          <p:cNvPr id="214" name="Google Shape;214;p3" title="BaltimoreWaterTaxi_edited.mpg">
            <a:hlinkClick r:id="rId3"/>
          </p:cNvPr>
          <p:cNvPicPr preferRelativeResize="0"/>
          <p:nvPr/>
        </p:nvPicPr>
        <p:blipFill>
          <a:blip r:embed="rId4">
            <a:alphaModFix/>
          </a:blip>
          <a:stretch>
            <a:fillRect/>
          </a:stretch>
        </p:blipFill>
        <p:spPr>
          <a:xfrm>
            <a:off x="152400" y="964728"/>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1b1f44fe33b_0_0"/>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221" name="Google Shape;221;g1b1f44fe33b_0_0"/>
          <p:cNvSpPr txBox="1"/>
          <p:nvPr/>
        </p:nvSpPr>
        <p:spPr>
          <a:xfrm>
            <a:off x="283466" y="21766"/>
            <a:ext cx="119085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lang="en-US" sz="3000">
                <a:solidFill>
                  <a:srgbClr val="1A305B"/>
                </a:solidFill>
                <a:latin typeface="Corbel"/>
                <a:ea typeface="Corbel"/>
                <a:cs typeface="Corbel"/>
                <a:sym typeface="Corbel"/>
              </a:rPr>
              <a:t>Measurement to Dissemination - The station</a:t>
            </a:r>
            <a:endParaRPr b="0" i="0" sz="3000" u="none" cap="none" strike="noStrike">
              <a:solidFill>
                <a:srgbClr val="1A305B"/>
              </a:solidFill>
              <a:latin typeface="Corbel"/>
              <a:ea typeface="Corbel"/>
              <a:cs typeface="Corbel"/>
              <a:sym typeface="Corbel"/>
            </a:endParaRPr>
          </a:p>
        </p:txBody>
      </p:sp>
      <p:sp>
        <p:nvSpPr>
          <p:cNvPr id="222" name="Google Shape;222;g1b1f44fe33b_0_0"/>
          <p:cNvSpPr txBox="1"/>
          <p:nvPr/>
        </p:nvSpPr>
        <p:spPr>
          <a:xfrm>
            <a:off x="333624" y="4830425"/>
            <a:ext cx="92196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1800">
                <a:solidFill>
                  <a:srgbClr val="1A305B"/>
                </a:solidFill>
                <a:latin typeface="Corbel"/>
                <a:ea typeface="Corbel"/>
                <a:cs typeface="Corbel"/>
                <a:sym typeface="Corbel"/>
              </a:rPr>
              <a:t>The station site needs three things:</a:t>
            </a:r>
            <a:endParaRPr b="1" sz="1800">
              <a:solidFill>
                <a:srgbClr val="1A305B"/>
              </a:solidFill>
              <a:latin typeface="Corbel"/>
              <a:ea typeface="Corbel"/>
              <a:cs typeface="Corbel"/>
              <a:sym typeface="Corbel"/>
            </a:endParaRPr>
          </a:p>
          <a:p>
            <a:pPr indent="-342900" lvl="0" marL="457200" marR="0" rtl="0" algn="l">
              <a:lnSpc>
                <a:spcPct val="100000"/>
              </a:lnSpc>
              <a:spcBef>
                <a:spcPts val="0"/>
              </a:spcBef>
              <a:spcAft>
                <a:spcPts val="0"/>
              </a:spcAft>
              <a:buClr>
                <a:srgbClr val="1A305B"/>
              </a:buClr>
              <a:buSzPts val="1800"/>
              <a:buFont typeface="Corbel"/>
              <a:buAutoNum type="arabicPeriod"/>
            </a:pPr>
            <a:r>
              <a:rPr b="1" lang="en-US" sz="1800">
                <a:solidFill>
                  <a:srgbClr val="1A305B"/>
                </a:solidFill>
                <a:latin typeface="Corbel"/>
                <a:ea typeface="Corbel"/>
                <a:cs typeface="Corbel"/>
                <a:sym typeface="Corbel"/>
              </a:rPr>
              <a:t>Instrumentation</a:t>
            </a:r>
            <a:endParaRPr b="1" sz="1800">
              <a:solidFill>
                <a:srgbClr val="1A305B"/>
              </a:solidFill>
              <a:latin typeface="Corbel"/>
              <a:ea typeface="Corbel"/>
              <a:cs typeface="Corbel"/>
              <a:sym typeface="Corbel"/>
            </a:endParaRPr>
          </a:p>
          <a:p>
            <a:pPr indent="-342900" lvl="0" marL="457200" marR="0" rtl="0" algn="l">
              <a:lnSpc>
                <a:spcPct val="100000"/>
              </a:lnSpc>
              <a:spcBef>
                <a:spcPts val="0"/>
              </a:spcBef>
              <a:spcAft>
                <a:spcPts val="0"/>
              </a:spcAft>
              <a:buClr>
                <a:srgbClr val="1A305B"/>
              </a:buClr>
              <a:buSzPts val="1800"/>
              <a:buFont typeface="Corbel"/>
              <a:buAutoNum type="arabicPeriod"/>
            </a:pPr>
            <a:r>
              <a:rPr b="1" lang="en-US" sz="1800">
                <a:solidFill>
                  <a:srgbClr val="1A305B"/>
                </a:solidFill>
                <a:latin typeface="Corbel"/>
                <a:ea typeface="Corbel"/>
                <a:cs typeface="Corbel"/>
                <a:sym typeface="Corbel"/>
              </a:rPr>
              <a:t>Power source</a:t>
            </a:r>
            <a:endParaRPr b="1" sz="1800">
              <a:solidFill>
                <a:srgbClr val="1A305B"/>
              </a:solidFill>
              <a:latin typeface="Corbel"/>
              <a:ea typeface="Corbel"/>
              <a:cs typeface="Corbel"/>
              <a:sym typeface="Corbel"/>
            </a:endParaRPr>
          </a:p>
          <a:p>
            <a:pPr indent="-342900" lvl="0" marL="457200" marR="0" rtl="0" algn="l">
              <a:lnSpc>
                <a:spcPct val="100000"/>
              </a:lnSpc>
              <a:spcBef>
                <a:spcPts val="0"/>
              </a:spcBef>
              <a:spcAft>
                <a:spcPts val="0"/>
              </a:spcAft>
              <a:buClr>
                <a:srgbClr val="1A305B"/>
              </a:buClr>
              <a:buSzPts val="1800"/>
              <a:buFont typeface="Corbel"/>
              <a:buAutoNum type="arabicPeriod"/>
            </a:pPr>
            <a:r>
              <a:rPr b="1" lang="en-US" sz="1800">
                <a:solidFill>
                  <a:srgbClr val="1A305B"/>
                </a:solidFill>
                <a:latin typeface="Corbel"/>
                <a:ea typeface="Corbel"/>
                <a:cs typeface="Corbel"/>
                <a:sym typeface="Corbel"/>
              </a:rPr>
              <a:t>Communication channel (hardwire, cell modem, satellite, etc)</a:t>
            </a:r>
            <a:endParaRPr b="0" i="0" sz="1800"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0" i="0" lang="en-US" sz="1800" cap="none" strike="noStrike">
                <a:solidFill>
                  <a:srgbClr val="1A305B"/>
                </a:solidFill>
                <a:latin typeface="Corbel"/>
                <a:ea typeface="Corbel"/>
                <a:cs typeface="Corbel"/>
                <a:sym typeface="Corbel"/>
              </a:rPr>
              <a:t>						</a:t>
            </a:r>
            <a:endParaRPr b="0" i="0" sz="1800" cap="none" strike="noStrike">
              <a:solidFill>
                <a:srgbClr val="000000"/>
              </a:solidFill>
              <a:latin typeface="Arial"/>
              <a:ea typeface="Arial"/>
              <a:cs typeface="Arial"/>
              <a:sym typeface="Arial"/>
            </a:endParaRPr>
          </a:p>
        </p:txBody>
      </p:sp>
      <p:pic>
        <p:nvPicPr>
          <p:cNvPr id="223" name="Google Shape;223;g1b1f44fe33b_0_0"/>
          <p:cNvPicPr preferRelativeResize="0"/>
          <p:nvPr/>
        </p:nvPicPr>
        <p:blipFill>
          <a:blip r:embed="rId3">
            <a:alphaModFix/>
          </a:blip>
          <a:stretch>
            <a:fillRect/>
          </a:stretch>
        </p:blipFill>
        <p:spPr>
          <a:xfrm>
            <a:off x="283475" y="575874"/>
            <a:ext cx="5878149" cy="39177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1b1f44fe33b_0_14"/>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230" name="Google Shape;230;g1b1f44fe33b_0_14"/>
          <p:cNvSpPr txBox="1"/>
          <p:nvPr/>
        </p:nvSpPr>
        <p:spPr>
          <a:xfrm>
            <a:off x="283466" y="21766"/>
            <a:ext cx="119085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lang="en-US" sz="3000">
                <a:solidFill>
                  <a:srgbClr val="1A305B"/>
                </a:solidFill>
                <a:latin typeface="Corbel"/>
                <a:ea typeface="Corbel"/>
                <a:cs typeface="Corbel"/>
                <a:sym typeface="Corbel"/>
              </a:rPr>
              <a:t>Measurement to Dissemination - The instruments</a:t>
            </a:r>
            <a:endParaRPr b="0" i="0" sz="3000" u="none" cap="none" strike="noStrike">
              <a:solidFill>
                <a:srgbClr val="1A305B"/>
              </a:solidFill>
              <a:latin typeface="Corbel"/>
              <a:ea typeface="Corbel"/>
              <a:cs typeface="Corbel"/>
              <a:sym typeface="Corbel"/>
            </a:endParaRPr>
          </a:p>
        </p:txBody>
      </p:sp>
      <p:sp>
        <p:nvSpPr>
          <p:cNvPr id="231" name="Google Shape;231;g1b1f44fe33b_0_14"/>
          <p:cNvSpPr txBox="1"/>
          <p:nvPr/>
        </p:nvSpPr>
        <p:spPr>
          <a:xfrm>
            <a:off x="283475" y="4770025"/>
            <a:ext cx="11334900" cy="12006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rgbClr val="1A305B"/>
              </a:buClr>
              <a:buSzPts val="1800"/>
              <a:buFont typeface="Corbel"/>
              <a:buChar char="●"/>
            </a:pPr>
            <a:r>
              <a:rPr b="1" lang="en-US" sz="1800">
                <a:solidFill>
                  <a:srgbClr val="1A305B"/>
                </a:solidFill>
                <a:latin typeface="Corbel"/>
                <a:ea typeface="Corbel"/>
                <a:cs typeface="Corbel"/>
                <a:sym typeface="Corbel"/>
              </a:rPr>
              <a:t>Each produces an </a:t>
            </a:r>
            <a:r>
              <a:rPr b="1" lang="en-US" sz="1800">
                <a:solidFill>
                  <a:srgbClr val="1A305B"/>
                </a:solidFill>
                <a:latin typeface="Corbel"/>
                <a:ea typeface="Corbel"/>
                <a:cs typeface="Corbel"/>
                <a:sym typeface="Corbel"/>
                <a:extLst>
                  <a:ext uri="http://customooxmlschemas.google.com/">
                    <go:slidesCustomData xmlns:go="http://customooxmlschemas.google.com/" textRoundtripDataId="0"/>
                  </a:ext>
                </a:extLst>
              </a:rPr>
              <a:t>elect</a:t>
            </a:r>
            <a:r>
              <a:rPr b="1" lang="en-US" sz="1800">
                <a:solidFill>
                  <a:srgbClr val="1A305B"/>
                </a:solidFill>
                <a:latin typeface="Corbel"/>
                <a:ea typeface="Corbel"/>
                <a:cs typeface="Corbel"/>
                <a:sym typeface="Corbel"/>
              </a:rPr>
              <a:t>ric</a:t>
            </a:r>
            <a:r>
              <a:rPr b="1" lang="en-US" sz="1800">
                <a:solidFill>
                  <a:srgbClr val="1A305B"/>
                </a:solidFill>
                <a:latin typeface="Corbel"/>
                <a:ea typeface="Corbel"/>
                <a:cs typeface="Corbel"/>
                <a:sym typeface="Corbel"/>
              </a:rPr>
              <a:t> signal that is collected, and processed by a data logger. </a:t>
            </a:r>
            <a:endParaRPr b="1" sz="1800">
              <a:solidFill>
                <a:srgbClr val="1A305B"/>
              </a:solidFill>
              <a:latin typeface="Corbel"/>
              <a:ea typeface="Corbel"/>
              <a:cs typeface="Corbel"/>
              <a:sym typeface="Corbel"/>
            </a:endParaRPr>
          </a:p>
          <a:p>
            <a:pPr indent="-342900" lvl="0" marL="457200" marR="0" rtl="0" algn="l">
              <a:lnSpc>
                <a:spcPct val="100000"/>
              </a:lnSpc>
              <a:spcBef>
                <a:spcPts val="0"/>
              </a:spcBef>
              <a:spcAft>
                <a:spcPts val="0"/>
              </a:spcAft>
              <a:buClr>
                <a:srgbClr val="1A305B"/>
              </a:buClr>
              <a:buSzPts val="1800"/>
              <a:buFont typeface="Corbel"/>
              <a:buChar char="●"/>
            </a:pPr>
            <a:r>
              <a:rPr b="1" lang="en-US" sz="1800">
                <a:solidFill>
                  <a:srgbClr val="1A305B"/>
                </a:solidFill>
                <a:latin typeface="Corbel"/>
                <a:ea typeface="Corbel"/>
                <a:cs typeface="Corbel"/>
                <a:sym typeface="Corbel"/>
              </a:rPr>
              <a:t>The logger will average, remember what maximum values are within a set interval. </a:t>
            </a:r>
            <a:endParaRPr b="1" sz="1800">
              <a:solidFill>
                <a:srgbClr val="1A305B"/>
              </a:solidFill>
              <a:latin typeface="Corbel"/>
              <a:ea typeface="Corbel"/>
              <a:cs typeface="Corbel"/>
              <a:sym typeface="Corbel"/>
            </a:endParaRPr>
          </a:p>
          <a:p>
            <a:pPr indent="-342900" lvl="0" marL="457200" marR="0" rtl="0" algn="l">
              <a:lnSpc>
                <a:spcPct val="100000"/>
              </a:lnSpc>
              <a:spcBef>
                <a:spcPts val="0"/>
              </a:spcBef>
              <a:spcAft>
                <a:spcPts val="0"/>
              </a:spcAft>
              <a:buClr>
                <a:srgbClr val="1A305B"/>
              </a:buClr>
              <a:buSzPts val="1800"/>
              <a:buFont typeface="Corbel"/>
              <a:buChar char="●"/>
            </a:pPr>
            <a:r>
              <a:rPr b="1" lang="en-US" sz="1800">
                <a:solidFill>
                  <a:srgbClr val="1A305B"/>
                </a:solidFill>
                <a:latin typeface="Corbel"/>
                <a:ea typeface="Corbel"/>
                <a:cs typeface="Corbel"/>
                <a:sym typeface="Corbel"/>
              </a:rPr>
              <a:t>All or some rolling window of data is stored on the data logger.</a:t>
            </a:r>
            <a:endParaRPr b="1" sz="1800">
              <a:solidFill>
                <a:srgbClr val="1A305B"/>
              </a:solidFill>
              <a:latin typeface="Corbel"/>
              <a:ea typeface="Corbel"/>
              <a:cs typeface="Corbel"/>
              <a:sym typeface="Corbel"/>
            </a:endParaRPr>
          </a:p>
          <a:p>
            <a:pPr indent="-342900" lvl="0" marL="457200" marR="0" rtl="0" algn="l">
              <a:lnSpc>
                <a:spcPct val="100000"/>
              </a:lnSpc>
              <a:spcBef>
                <a:spcPts val="0"/>
              </a:spcBef>
              <a:spcAft>
                <a:spcPts val="0"/>
              </a:spcAft>
              <a:buClr>
                <a:srgbClr val="1A305B"/>
              </a:buClr>
              <a:buSzPts val="1800"/>
              <a:buFont typeface="Corbel"/>
              <a:buChar char="●"/>
            </a:pPr>
            <a:r>
              <a:rPr b="1" lang="en-US" sz="1800">
                <a:solidFill>
                  <a:srgbClr val="1A305B"/>
                </a:solidFill>
                <a:latin typeface="Corbel"/>
                <a:ea typeface="Corbel"/>
                <a:cs typeface="Corbel"/>
                <a:sym typeface="Corbel"/>
              </a:rPr>
              <a:t>Data is retrieved or more commonly transmitted to some source (home computer, central network server)</a:t>
            </a:r>
            <a:endParaRPr b="0" i="0" sz="1800" cap="none" strike="noStrike">
              <a:solidFill>
                <a:srgbClr val="000000"/>
              </a:solidFill>
              <a:latin typeface="Arial"/>
              <a:ea typeface="Arial"/>
              <a:cs typeface="Arial"/>
              <a:sym typeface="Arial"/>
            </a:endParaRPr>
          </a:p>
        </p:txBody>
      </p:sp>
      <p:pic>
        <p:nvPicPr>
          <p:cNvPr id="232" name="Google Shape;232;g1b1f44fe33b_0_14"/>
          <p:cNvPicPr preferRelativeResize="0"/>
          <p:nvPr/>
        </p:nvPicPr>
        <p:blipFill>
          <a:blip r:embed="rId3">
            <a:alphaModFix/>
          </a:blip>
          <a:stretch>
            <a:fillRect/>
          </a:stretch>
        </p:blipFill>
        <p:spPr>
          <a:xfrm>
            <a:off x="283475" y="575866"/>
            <a:ext cx="5924639" cy="3948795"/>
          </a:xfrm>
          <a:prstGeom prst="rect">
            <a:avLst/>
          </a:prstGeom>
          <a:noFill/>
          <a:ln>
            <a:noFill/>
          </a:ln>
        </p:spPr>
      </p:pic>
      <p:cxnSp>
        <p:nvCxnSpPr>
          <p:cNvPr id="233" name="Google Shape;233;g1b1f44fe33b_0_14"/>
          <p:cNvCxnSpPr/>
          <p:nvPr/>
        </p:nvCxnSpPr>
        <p:spPr>
          <a:xfrm>
            <a:off x="3256225" y="1988925"/>
            <a:ext cx="3468900" cy="14700"/>
          </a:xfrm>
          <a:prstGeom prst="straightConnector1">
            <a:avLst/>
          </a:prstGeom>
          <a:noFill/>
          <a:ln cap="flat" cmpd="sng" w="9525">
            <a:solidFill>
              <a:schemeClr val="dk2"/>
            </a:solidFill>
            <a:prstDash val="solid"/>
            <a:round/>
            <a:headEnd len="med" w="med" type="none"/>
            <a:tailEnd len="med" w="med" type="triangle"/>
          </a:ln>
        </p:spPr>
      </p:cxnSp>
      <p:cxnSp>
        <p:nvCxnSpPr>
          <p:cNvPr id="234" name="Google Shape;234;g1b1f44fe33b_0_14"/>
          <p:cNvCxnSpPr/>
          <p:nvPr/>
        </p:nvCxnSpPr>
        <p:spPr>
          <a:xfrm flipH="1" rot="10800000">
            <a:off x="3378425" y="2768813"/>
            <a:ext cx="3332400" cy="20100"/>
          </a:xfrm>
          <a:prstGeom prst="straightConnector1">
            <a:avLst/>
          </a:prstGeom>
          <a:noFill/>
          <a:ln cap="flat" cmpd="sng" w="9525">
            <a:solidFill>
              <a:schemeClr val="dk2"/>
            </a:solidFill>
            <a:prstDash val="solid"/>
            <a:round/>
            <a:headEnd len="med" w="med" type="none"/>
            <a:tailEnd len="med" w="med" type="triangle"/>
          </a:ln>
        </p:spPr>
      </p:cxnSp>
      <p:cxnSp>
        <p:nvCxnSpPr>
          <p:cNvPr id="235" name="Google Shape;235;g1b1f44fe33b_0_14"/>
          <p:cNvCxnSpPr/>
          <p:nvPr/>
        </p:nvCxnSpPr>
        <p:spPr>
          <a:xfrm flipH="1" rot="10800000">
            <a:off x="2600250" y="2174700"/>
            <a:ext cx="4104900" cy="2700"/>
          </a:xfrm>
          <a:prstGeom prst="straightConnector1">
            <a:avLst/>
          </a:prstGeom>
          <a:noFill/>
          <a:ln cap="flat" cmpd="sng" w="9525">
            <a:solidFill>
              <a:schemeClr val="dk2"/>
            </a:solidFill>
            <a:prstDash val="solid"/>
            <a:round/>
            <a:headEnd len="med" w="med" type="none"/>
            <a:tailEnd len="med" w="med" type="triangle"/>
          </a:ln>
        </p:spPr>
      </p:cxnSp>
      <p:cxnSp>
        <p:nvCxnSpPr>
          <p:cNvPr id="236" name="Google Shape;236;g1b1f44fe33b_0_14"/>
          <p:cNvCxnSpPr/>
          <p:nvPr/>
        </p:nvCxnSpPr>
        <p:spPr>
          <a:xfrm>
            <a:off x="3732200" y="2459463"/>
            <a:ext cx="2952900" cy="2700"/>
          </a:xfrm>
          <a:prstGeom prst="straightConnector1">
            <a:avLst/>
          </a:prstGeom>
          <a:noFill/>
          <a:ln cap="flat" cmpd="sng" w="9525">
            <a:solidFill>
              <a:schemeClr val="dk2"/>
            </a:solidFill>
            <a:prstDash val="solid"/>
            <a:round/>
            <a:headEnd len="med" w="med" type="none"/>
            <a:tailEnd len="med" w="med" type="triangle"/>
          </a:ln>
        </p:spPr>
      </p:cxnSp>
      <p:sp>
        <p:nvSpPr>
          <p:cNvPr id="237" name="Google Shape;237;g1b1f44fe33b_0_14"/>
          <p:cNvSpPr txBox="1"/>
          <p:nvPr/>
        </p:nvSpPr>
        <p:spPr>
          <a:xfrm>
            <a:off x="6208125" y="1830525"/>
            <a:ext cx="4457100" cy="11082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None/>
            </a:pPr>
            <a:r>
              <a:rPr b="1" lang="en-US" sz="1100">
                <a:solidFill>
                  <a:srgbClr val="1A305B"/>
                </a:solidFill>
                <a:latin typeface="Corbel"/>
                <a:ea typeface="Corbel"/>
                <a:cs typeface="Corbel"/>
                <a:sym typeface="Corbel"/>
              </a:rPr>
              <a:t>Instantaneous wind speed, direction (anemometer)</a:t>
            </a:r>
            <a:endParaRPr b="1" sz="1100">
              <a:solidFill>
                <a:srgbClr val="1A305B"/>
              </a:solidFill>
              <a:latin typeface="Corbel"/>
              <a:ea typeface="Corbel"/>
              <a:cs typeface="Corbel"/>
              <a:sym typeface="Corbel"/>
            </a:endParaRPr>
          </a:p>
          <a:p>
            <a:pPr indent="0" lvl="0" marL="457200" marR="0" rtl="0" algn="l">
              <a:lnSpc>
                <a:spcPct val="100000"/>
              </a:lnSpc>
              <a:spcBef>
                <a:spcPts val="0"/>
              </a:spcBef>
              <a:spcAft>
                <a:spcPts val="0"/>
              </a:spcAft>
              <a:buNone/>
            </a:pPr>
            <a:r>
              <a:rPr b="1" lang="en-US" sz="1100">
                <a:solidFill>
                  <a:srgbClr val="1A305B"/>
                </a:solidFill>
                <a:latin typeface="Corbel"/>
                <a:ea typeface="Corbel"/>
                <a:cs typeface="Corbel"/>
                <a:sym typeface="Corbel"/>
              </a:rPr>
              <a:t>Instantaneous wind speed, direction (sonic)</a:t>
            </a:r>
            <a:endParaRPr b="1" sz="1100">
              <a:solidFill>
                <a:srgbClr val="1A305B"/>
              </a:solidFill>
              <a:latin typeface="Corbel"/>
              <a:ea typeface="Corbel"/>
              <a:cs typeface="Corbel"/>
              <a:sym typeface="Corbel"/>
            </a:endParaRPr>
          </a:p>
          <a:p>
            <a:pPr indent="0" lvl="0" marL="457200" marR="0" rtl="0" algn="l">
              <a:lnSpc>
                <a:spcPct val="100000"/>
              </a:lnSpc>
              <a:spcBef>
                <a:spcPts val="0"/>
              </a:spcBef>
              <a:spcAft>
                <a:spcPts val="0"/>
              </a:spcAft>
              <a:buNone/>
            </a:pPr>
            <a:r>
              <a:t/>
            </a:r>
            <a:endParaRPr b="1" sz="1100">
              <a:solidFill>
                <a:srgbClr val="1A305B"/>
              </a:solidFill>
              <a:latin typeface="Corbel"/>
              <a:ea typeface="Corbel"/>
              <a:cs typeface="Corbel"/>
              <a:sym typeface="Corbel"/>
            </a:endParaRPr>
          </a:p>
          <a:p>
            <a:pPr indent="0" lvl="0" marL="457200" marR="0" rtl="0" algn="l">
              <a:lnSpc>
                <a:spcPct val="100000"/>
              </a:lnSpc>
              <a:spcBef>
                <a:spcPts val="0"/>
              </a:spcBef>
              <a:spcAft>
                <a:spcPts val="0"/>
              </a:spcAft>
              <a:buNone/>
            </a:pPr>
            <a:r>
              <a:rPr b="1" lang="en-US" sz="1100">
                <a:solidFill>
                  <a:srgbClr val="1A305B"/>
                </a:solidFill>
                <a:latin typeface="Corbel"/>
                <a:ea typeface="Corbel"/>
                <a:cs typeface="Corbel"/>
                <a:sym typeface="Corbel"/>
              </a:rPr>
              <a:t>Relative humidity</a:t>
            </a:r>
            <a:endParaRPr b="1" sz="1100">
              <a:solidFill>
                <a:srgbClr val="1A305B"/>
              </a:solidFill>
              <a:latin typeface="Corbel"/>
              <a:ea typeface="Corbel"/>
              <a:cs typeface="Corbel"/>
              <a:sym typeface="Corbel"/>
            </a:endParaRPr>
          </a:p>
          <a:p>
            <a:pPr indent="0" lvl="0" marL="457200" marR="0" rtl="0" algn="l">
              <a:lnSpc>
                <a:spcPct val="100000"/>
              </a:lnSpc>
              <a:spcBef>
                <a:spcPts val="0"/>
              </a:spcBef>
              <a:spcAft>
                <a:spcPts val="0"/>
              </a:spcAft>
              <a:buNone/>
            </a:pPr>
            <a:r>
              <a:t/>
            </a:r>
            <a:endParaRPr b="1" sz="1100">
              <a:solidFill>
                <a:srgbClr val="1A305B"/>
              </a:solidFill>
              <a:latin typeface="Corbel"/>
              <a:ea typeface="Corbel"/>
              <a:cs typeface="Corbel"/>
              <a:sym typeface="Corbel"/>
            </a:endParaRPr>
          </a:p>
          <a:p>
            <a:pPr indent="0" lvl="0" marL="457200" marR="0" rtl="0" algn="l">
              <a:lnSpc>
                <a:spcPct val="100000"/>
              </a:lnSpc>
              <a:spcBef>
                <a:spcPts val="0"/>
              </a:spcBef>
              <a:spcAft>
                <a:spcPts val="0"/>
              </a:spcAft>
              <a:buNone/>
            </a:pPr>
            <a:r>
              <a:rPr b="1" lang="en-US" sz="1100">
                <a:solidFill>
                  <a:srgbClr val="1A305B"/>
                </a:solidFill>
                <a:latin typeface="Corbel"/>
                <a:ea typeface="Corbel"/>
                <a:cs typeface="Corbel"/>
                <a:sym typeface="Corbel"/>
              </a:rPr>
              <a:t>Temperature, pressure</a:t>
            </a:r>
            <a:r>
              <a:rPr b="0" i="0" lang="en-US" sz="1100" cap="none" strike="noStrike">
                <a:solidFill>
                  <a:srgbClr val="1A305B"/>
                </a:solidFill>
                <a:latin typeface="Corbel"/>
                <a:ea typeface="Corbel"/>
                <a:cs typeface="Corbel"/>
                <a:sym typeface="Corbel"/>
              </a:rPr>
              <a:t>		</a:t>
            </a:r>
            <a:endParaRPr b="0" i="0" sz="1100"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1b1f44fe33b_0_28"/>
          <p:cNvSpPr txBox="1"/>
          <p:nvPr/>
        </p:nvSpPr>
        <p:spPr>
          <a:xfrm>
            <a:off x="4046475" y="6519300"/>
            <a:ext cx="3953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5C1E0"/>
                </a:solidFill>
                <a:latin typeface="Corbel"/>
                <a:ea typeface="Corbel"/>
                <a:cs typeface="Corbel"/>
                <a:sym typeface="Corbel"/>
              </a:rPr>
              <a:t>© 2022 - Synoptic Data - A Public Benefit Corporation</a:t>
            </a:r>
            <a:endParaRPr b="0" i="0" sz="1200" u="none" cap="none" strike="noStrike">
              <a:solidFill>
                <a:srgbClr val="75C1E0"/>
              </a:solidFill>
              <a:latin typeface="Arial"/>
              <a:ea typeface="Arial"/>
              <a:cs typeface="Arial"/>
              <a:sym typeface="Arial"/>
            </a:endParaRPr>
          </a:p>
        </p:txBody>
      </p:sp>
      <p:sp>
        <p:nvSpPr>
          <p:cNvPr id="244" name="Google Shape;244;g1b1f44fe33b_0_28"/>
          <p:cNvSpPr txBox="1"/>
          <p:nvPr/>
        </p:nvSpPr>
        <p:spPr>
          <a:xfrm>
            <a:off x="283466" y="21766"/>
            <a:ext cx="119085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000"/>
              <a:buFont typeface="Arial"/>
              <a:buNone/>
            </a:pPr>
            <a:r>
              <a:rPr b="1" lang="en-US" sz="3000">
                <a:solidFill>
                  <a:srgbClr val="1A305B"/>
                </a:solidFill>
                <a:latin typeface="Corbel"/>
                <a:ea typeface="Corbel"/>
                <a:cs typeface="Corbel"/>
                <a:sym typeface="Corbel"/>
              </a:rPr>
              <a:t>Measurement to Dissemination - The data</a:t>
            </a:r>
            <a:endParaRPr b="0" i="0" sz="3000" u="none" cap="none" strike="noStrike">
              <a:solidFill>
                <a:srgbClr val="1A305B"/>
              </a:solidFill>
              <a:latin typeface="Corbel"/>
              <a:ea typeface="Corbel"/>
              <a:cs typeface="Corbel"/>
              <a:sym typeface="Corbel"/>
            </a:endParaRPr>
          </a:p>
        </p:txBody>
      </p:sp>
      <p:sp>
        <p:nvSpPr>
          <p:cNvPr id="245" name="Google Shape;245;g1b1f44fe33b_0_28"/>
          <p:cNvSpPr txBox="1"/>
          <p:nvPr/>
        </p:nvSpPr>
        <p:spPr>
          <a:xfrm>
            <a:off x="283475" y="4770025"/>
            <a:ext cx="11334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800">
                <a:solidFill>
                  <a:srgbClr val="1A305B"/>
                </a:solidFill>
                <a:latin typeface="Corbel"/>
                <a:ea typeface="Corbel"/>
                <a:cs typeface="Corbel"/>
                <a:sym typeface="Corbel"/>
              </a:rPr>
              <a:t>Say your personal weather station is sending this data to your personal computer. If we wanted to share this data so others could use it, says NWS forecasters, researchers, what kinds of questions might they have?</a:t>
            </a:r>
            <a:endParaRPr b="0" i="0" sz="1800" cap="none" strike="noStrike">
              <a:solidFill>
                <a:srgbClr val="000000"/>
              </a:solidFill>
              <a:latin typeface="Arial"/>
              <a:ea typeface="Arial"/>
              <a:cs typeface="Arial"/>
              <a:sym typeface="Arial"/>
            </a:endParaRPr>
          </a:p>
        </p:txBody>
      </p:sp>
      <p:graphicFrame>
        <p:nvGraphicFramePr>
          <p:cNvPr id="246" name="Google Shape;246;g1b1f44fe33b_0_28"/>
          <p:cNvGraphicFramePr/>
          <p:nvPr/>
        </p:nvGraphicFramePr>
        <p:xfrm>
          <a:off x="283475" y="575875"/>
          <a:ext cx="3000000" cy="3000000"/>
        </p:xfrm>
        <a:graphic>
          <a:graphicData uri="http://schemas.openxmlformats.org/drawingml/2006/table">
            <a:tbl>
              <a:tblPr>
                <a:noFill/>
                <a:tableStyleId>{DC906836-DB70-4D31-A2B2-5BB3BC66E0C5}</a:tableStyleId>
              </a:tblPr>
              <a:tblGrid>
                <a:gridCol w="1351250"/>
                <a:gridCol w="1351250"/>
                <a:gridCol w="1351250"/>
                <a:gridCol w="1351250"/>
                <a:gridCol w="1351250"/>
                <a:gridCol w="1351250"/>
              </a:tblGrid>
              <a:tr h="567125">
                <a:tc>
                  <a:txBody>
                    <a:bodyPr/>
                    <a:lstStyle/>
                    <a:p>
                      <a:pPr indent="0" lvl="0" marL="0" rtl="0" algn="l">
                        <a:spcBef>
                          <a:spcPts val="0"/>
                        </a:spcBef>
                        <a:spcAft>
                          <a:spcPts val="0"/>
                        </a:spcAft>
                        <a:buNone/>
                      </a:pPr>
                      <a:r>
                        <a:rPr lang="en-US"/>
                        <a:t>Datetime</a:t>
                      </a:r>
                      <a:endParaRPr/>
                    </a:p>
                  </a:txBody>
                  <a:tcPr marT="91425" marB="91425" marR="91425" marL="91425"/>
                </a:tc>
                <a:tc>
                  <a:txBody>
                    <a:bodyPr/>
                    <a:lstStyle/>
                    <a:p>
                      <a:pPr indent="0" lvl="0" marL="0" rtl="0" algn="l">
                        <a:spcBef>
                          <a:spcPts val="0"/>
                        </a:spcBef>
                        <a:spcAft>
                          <a:spcPts val="0"/>
                        </a:spcAft>
                        <a:buNone/>
                      </a:pPr>
                      <a:r>
                        <a:rPr lang="en-US"/>
                        <a:t>Temperature</a:t>
                      </a:r>
                      <a:endParaRPr/>
                    </a:p>
                  </a:txBody>
                  <a:tcPr marT="91425" marB="91425" marR="91425" marL="91425"/>
                </a:tc>
                <a:tc>
                  <a:txBody>
                    <a:bodyPr/>
                    <a:lstStyle/>
                    <a:p>
                      <a:pPr indent="0" lvl="0" marL="0" rtl="0" algn="l">
                        <a:spcBef>
                          <a:spcPts val="0"/>
                        </a:spcBef>
                        <a:spcAft>
                          <a:spcPts val="0"/>
                        </a:spcAft>
                        <a:buNone/>
                      </a:pPr>
                      <a:r>
                        <a:rPr lang="en-US"/>
                        <a:t>Relative Humidity</a:t>
                      </a:r>
                      <a:endParaRPr/>
                    </a:p>
                  </a:txBody>
                  <a:tcPr marT="91425" marB="91425" marR="91425" marL="91425"/>
                </a:tc>
                <a:tc>
                  <a:txBody>
                    <a:bodyPr/>
                    <a:lstStyle/>
                    <a:p>
                      <a:pPr indent="0" lvl="0" marL="0" rtl="0" algn="l">
                        <a:spcBef>
                          <a:spcPts val="0"/>
                        </a:spcBef>
                        <a:spcAft>
                          <a:spcPts val="0"/>
                        </a:spcAft>
                        <a:buNone/>
                      </a:pPr>
                      <a:r>
                        <a:rPr lang="en-US"/>
                        <a:t>Pressure</a:t>
                      </a:r>
                      <a:endParaRPr/>
                    </a:p>
                  </a:txBody>
                  <a:tcPr marT="91425" marB="91425" marR="91425" marL="91425"/>
                </a:tc>
                <a:tc>
                  <a:txBody>
                    <a:bodyPr/>
                    <a:lstStyle/>
                    <a:p>
                      <a:pPr indent="0" lvl="0" marL="0" rtl="0" algn="l">
                        <a:spcBef>
                          <a:spcPts val="0"/>
                        </a:spcBef>
                        <a:spcAft>
                          <a:spcPts val="0"/>
                        </a:spcAft>
                        <a:buNone/>
                      </a:pPr>
                      <a:r>
                        <a:rPr lang="en-US"/>
                        <a:t>Wind Speed</a:t>
                      </a:r>
                      <a:endParaRPr/>
                    </a:p>
                  </a:txBody>
                  <a:tcPr marT="91425" marB="91425" marR="91425" marL="91425"/>
                </a:tc>
                <a:tc>
                  <a:txBody>
                    <a:bodyPr/>
                    <a:lstStyle/>
                    <a:p>
                      <a:pPr indent="0" lvl="0" marL="0" rtl="0" algn="l">
                        <a:spcBef>
                          <a:spcPts val="0"/>
                        </a:spcBef>
                        <a:spcAft>
                          <a:spcPts val="0"/>
                        </a:spcAft>
                        <a:buNone/>
                      </a:pPr>
                      <a:r>
                        <a:rPr lang="en-US"/>
                        <a:t>Wind Direction</a:t>
                      </a:r>
                      <a:endParaRPr/>
                    </a:p>
                  </a:txBody>
                  <a:tcPr marT="91425" marB="91425" marR="91425" marL="91425"/>
                </a:tc>
              </a:tr>
              <a:tr h="567125">
                <a:tc>
                  <a:txBody>
                    <a:bodyPr/>
                    <a:lstStyle/>
                    <a:p>
                      <a:pPr indent="0" lvl="0" marL="0" rtl="0" algn="l">
                        <a:spcBef>
                          <a:spcPts val="0"/>
                        </a:spcBef>
                        <a:spcAft>
                          <a:spcPts val="0"/>
                        </a:spcAft>
                        <a:buNone/>
                      </a:pPr>
                      <a:r>
                        <a:rPr lang="en-US"/>
                        <a:t>1/8/2023 8:00AM LST</a:t>
                      </a:r>
                      <a:endParaRPr/>
                    </a:p>
                  </a:txBody>
                  <a:tcPr marT="91425" marB="91425" marR="91425" marL="91425"/>
                </a:tc>
                <a:tc>
                  <a:txBody>
                    <a:bodyPr/>
                    <a:lstStyle/>
                    <a:p>
                      <a:pPr indent="0" lvl="0" marL="0" rtl="0" algn="l">
                        <a:spcBef>
                          <a:spcPts val="0"/>
                        </a:spcBef>
                        <a:spcAft>
                          <a:spcPts val="0"/>
                        </a:spcAft>
                        <a:buNone/>
                      </a:pPr>
                      <a:r>
                        <a:rPr lang="en-US"/>
                        <a:t>50</a:t>
                      </a:r>
                      <a:endParaRPr/>
                    </a:p>
                  </a:txBody>
                  <a:tcPr marT="91425" marB="91425" marR="91425" marL="91425"/>
                </a:tc>
                <a:tc>
                  <a:txBody>
                    <a:bodyPr/>
                    <a:lstStyle/>
                    <a:p>
                      <a:pPr indent="0" lvl="0" marL="0" rtl="0" algn="l">
                        <a:spcBef>
                          <a:spcPts val="0"/>
                        </a:spcBef>
                        <a:spcAft>
                          <a:spcPts val="0"/>
                        </a:spcAft>
                        <a:buNone/>
                      </a:pPr>
                      <a:r>
                        <a:rPr lang="en-US"/>
                        <a:t>40</a:t>
                      </a:r>
                      <a:endParaRPr/>
                    </a:p>
                  </a:txBody>
                  <a:tcPr marT="91425" marB="91425" marR="91425" marL="91425"/>
                </a:tc>
                <a:tc>
                  <a:txBody>
                    <a:bodyPr/>
                    <a:lstStyle/>
                    <a:p>
                      <a:pPr indent="0" lvl="0" marL="0" rtl="0" algn="l">
                        <a:spcBef>
                          <a:spcPts val="0"/>
                        </a:spcBef>
                        <a:spcAft>
                          <a:spcPts val="0"/>
                        </a:spcAft>
                        <a:buNone/>
                      </a:pPr>
                      <a:r>
                        <a:rPr lang="en-US"/>
                        <a:t>905.7</a:t>
                      </a:r>
                      <a:endParaRPr/>
                    </a:p>
                  </a:txBody>
                  <a:tcPr marT="91425" marB="91425" marR="91425" marL="91425"/>
                </a:tc>
                <a:tc>
                  <a:txBody>
                    <a:bodyPr/>
                    <a:lstStyle/>
                    <a:p>
                      <a:pPr indent="0" lvl="0" marL="0" rtl="0" algn="l">
                        <a:spcBef>
                          <a:spcPts val="0"/>
                        </a:spcBef>
                        <a:spcAft>
                          <a:spcPts val="0"/>
                        </a:spcAft>
                        <a:buNone/>
                      </a:pPr>
                      <a:r>
                        <a:rPr lang="en-US"/>
                        <a:t>2.0</a:t>
                      </a:r>
                      <a:endParaRPr/>
                    </a:p>
                  </a:txBody>
                  <a:tcPr marT="91425" marB="91425" marR="91425" marL="91425"/>
                </a:tc>
                <a:tc>
                  <a:txBody>
                    <a:bodyPr/>
                    <a:lstStyle/>
                    <a:p>
                      <a:pPr indent="0" lvl="0" marL="0" rtl="0" algn="l">
                        <a:spcBef>
                          <a:spcPts val="0"/>
                        </a:spcBef>
                        <a:spcAft>
                          <a:spcPts val="0"/>
                        </a:spcAft>
                        <a:buNone/>
                      </a:pPr>
                      <a:r>
                        <a:rPr lang="en-US"/>
                        <a:t>167</a:t>
                      </a:r>
                      <a:endParaRPr/>
                    </a:p>
                  </a:txBody>
                  <a:tcPr marT="91425" marB="91425" marR="91425" marL="91425"/>
                </a:tc>
              </a:tr>
              <a:tr h="765650">
                <a:tc>
                  <a:txBody>
                    <a:bodyPr/>
                    <a:lstStyle/>
                    <a:p>
                      <a:pPr indent="0" lvl="0" marL="0" rtl="0" algn="l">
                        <a:spcBef>
                          <a:spcPts val="0"/>
                        </a:spcBef>
                        <a:spcAft>
                          <a:spcPts val="0"/>
                        </a:spcAft>
                        <a:buClr>
                          <a:schemeClr val="dk1"/>
                        </a:buClr>
                        <a:buSzPts val="1100"/>
                        <a:buFont typeface="Arial"/>
                        <a:buNone/>
                      </a:pPr>
                      <a:r>
                        <a:rPr lang="en-US">
                          <a:solidFill>
                            <a:schemeClr val="dk1"/>
                          </a:solidFill>
                        </a:rPr>
                        <a:t>1/8/2023 8:15AM LST</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50</a:t>
                      </a:r>
                      <a:endParaRPr/>
                    </a:p>
                  </a:txBody>
                  <a:tcPr marT="91425" marB="91425" marR="91425" marL="91425"/>
                </a:tc>
                <a:tc>
                  <a:txBody>
                    <a:bodyPr/>
                    <a:lstStyle/>
                    <a:p>
                      <a:pPr indent="0" lvl="0" marL="0" rtl="0" algn="l">
                        <a:spcBef>
                          <a:spcPts val="0"/>
                        </a:spcBef>
                        <a:spcAft>
                          <a:spcPts val="0"/>
                        </a:spcAft>
                        <a:buNone/>
                      </a:pPr>
                      <a:r>
                        <a:rPr lang="en-US"/>
                        <a:t>40</a:t>
                      </a:r>
                      <a:endParaRPr/>
                    </a:p>
                  </a:txBody>
                  <a:tcPr marT="91425" marB="91425" marR="91425" marL="91425"/>
                </a:tc>
                <a:tc>
                  <a:txBody>
                    <a:bodyPr/>
                    <a:lstStyle/>
                    <a:p>
                      <a:pPr indent="0" lvl="0" marL="0" rtl="0" algn="l">
                        <a:spcBef>
                          <a:spcPts val="0"/>
                        </a:spcBef>
                        <a:spcAft>
                          <a:spcPts val="0"/>
                        </a:spcAft>
                        <a:buNone/>
                      </a:pPr>
                      <a:r>
                        <a:rPr lang="en-US"/>
                        <a:t>905.7</a:t>
                      </a:r>
                      <a:endParaRPr/>
                    </a:p>
                  </a:txBody>
                  <a:tcPr marT="91425" marB="91425" marR="91425" marL="91425"/>
                </a:tc>
                <a:tc>
                  <a:txBody>
                    <a:bodyPr/>
                    <a:lstStyle/>
                    <a:p>
                      <a:pPr indent="0" lvl="0" marL="0" rtl="0" algn="l">
                        <a:spcBef>
                          <a:spcPts val="0"/>
                        </a:spcBef>
                        <a:spcAft>
                          <a:spcPts val="0"/>
                        </a:spcAft>
                        <a:buNone/>
                      </a:pPr>
                      <a:r>
                        <a:rPr lang="en-US"/>
                        <a:t>3.0</a:t>
                      </a:r>
                      <a:endParaRPr/>
                    </a:p>
                  </a:txBody>
                  <a:tcPr marT="91425" marB="91425" marR="91425" marL="91425"/>
                </a:tc>
                <a:tc>
                  <a:txBody>
                    <a:bodyPr/>
                    <a:lstStyle/>
                    <a:p>
                      <a:pPr indent="0" lvl="0" marL="0" rtl="0" algn="l">
                        <a:spcBef>
                          <a:spcPts val="0"/>
                        </a:spcBef>
                        <a:spcAft>
                          <a:spcPts val="0"/>
                        </a:spcAft>
                        <a:buNone/>
                      </a:pPr>
                      <a:r>
                        <a:rPr lang="en-US"/>
                        <a:t>163</a:t>
                      </a:r>
                      <a:endParaRPr/>
                    </a:p>
                  </a:txBody>
                  <a:tcPr marT="91425" marB="91425" marR="91425" marL="91425"/>
                </a:tc>
              </a:tr>
              <a:tr h="765650">
                <a:tc>
                  <a:txBody>
                    <a:bodyPr/>
                    <a:lstStyle/>
                    <a:p>
                      <a:pPr indent="0" lvl="0" marL="0" rtl="0" algn="l">
                        <a:spcBef>
                          <a:spcPts val="0"/>
                        </a:spcBef>
                        <a:spcAft>
                          <a:spcPts val="0"/>
                        </a:spcAft>
                        <a:buClr>
                          <a:schemeClr val="dk1"/>
                        </a:buClr>
                        <a:buSzPts val="1100"/>
                        <a:buFont typeface="Arial"/>
                        <a:buNone/>
                      </a:pPr>
                      <a:r>
                        <a:rPr lang="en-US">
                          <a:solidFill>
                            <a:schemeClr val="dk1"/>
                          </a:solidFill>
                        </a:rPr>
                        <a:t>1/8/2023 8:30AM LST</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51</a:t>
                      </a:r>
                      <a:endParaRPr/>
                    </a:p>
                  </a:txBody>
                  <a:tcPr marT="91425" marB="91425" marR="91425" marL="91425"/>
                </a:tc>
                <a:tc>
                  <a:txBody>
                    <a:bodyPr/>
                    <a:lstStyle/>
                    <a:p>
                      <a:pPr indent="0" lvl="0" marL="0" rtl="0" algn="l">
                        <a:spcBef>
                          <a:spcPts val="0"/>
                        </a:spcBef>
                        <a:spcAft>
                          <a:spcPts val="0"/>
                        </a:spcAft>
                        <a:buNone/>
                      </a:pPr>
                      <a:r>
                        <a:rPr lang="en-US"/>
                        <a:t>38</a:t>
                      </a:r>
                      <a:endParaRPr/>
                    </a:p>
                  </a:txBody>
                  <a:tcPr marT="91425" marB="91425" marR="91425" marL="91425"/>
                </a:tc>
                <a:tc>
                  <a:txBody>
                    <a:bodyPr/>
                    <a:lstStyle/>
                    <a:p>
                      <a:pPr indent="0" lvl="0" marL="0" rtl="0" algn="l">
                        <a:spcBef>
                          <a:spcPts val="0"/>
                        </a:spcBef>
                        <a:spcAft>
                          <a:spcPts val="0"/>
                        </a:spcAft>
                        <a:buNone/>
                      </a:pPr>
                      <a:r>
                        <a:rPr lang="en-US"/>
                        <a:t>905.6</a:t>
                      </a:r>
                      <a:endParaRPr/>
                    </a:p>
                  </a:txBody>
                  <a:tcPr marT="91425" marB="91425" marR="91425" marL="91425"/>
                </a:tc>
                <a:tc>
                  <a:txBody>
                    <a:bodyPr/>
                    <a:lstStyle/>
                    <a:p>
                      <a:pPr indent="0" lvl="0" marL="0" rtl="0" algn="l">
                        <a:spcBef>
                          <a:spcPts val="0"/>
                        </a:spcBef>
                        <a:spcAft>
                          <a:spcPts val="0"/>
                        </a:spcAft>
                        <a:buNone/>
                      </a:pPr>
                      <a:r>
                        <a:rPr lang="en-US"/>
                        <a:t>3.0</a:t>
                      </a:r>
                      <a:endParaRPr/>
                    </a:p>
                  </a:txBody>
                  <a:tcPr marT="91425" marB="91425" marR="91425" marL="91425"/>
                </a:tc>
                <a:tc>
                  <a:txBody>
                    <a:bodyPr/>
                    <a:lstStyle/>
                    <a:p>
                      <a:pPr indent="0" lvl="0" marL="0" rtl="0" algn="l">
                        <a:spcBef>
                          <a:spcPts val="0"/>
                        </a:spcBef>
                        <a:spcAft>
                          <a:spcPts val="0"/>
                        </a:spcAft>
                        <a:buNone/>
                      </a:pPr>
                      <a:r>
                        <a:rPr lang="en-US"/>
                        <a:t>168</a:t>
                      </a:r>
                      <a:endParaRPr/>
                    </a:p>
                  </a:txBody>
                  <a:tcPr marT="91425" marB="91425" marR="91425" marL="91425"/>
                </a:tc>
              </a:tr>
              <a:tr h="765650">
                <a:tc>
                  <a:txBody>
                    <a:bodyPr/>
                    <a:lstStyle/>
                    <a:p>
                      <a:pPr indent="0" lvl="0" marL="0" rtl="0" algn="l">
                        <a:spcBef>
                          <a:spcPts val="0"/>
                        </a:spcBef>
                        <a:spcAft>
                          <a:spcPts val="0"/>
                        </a:spcAft>
                        <a:buClr>
                          <a:schemeClr val="dk1"/>
                        </a:buClr>
                        <a:buSzPts val="1100"/>
                        <a:buFont typeface="Arial"/>
                        <a:buNone/>
                      </a:pPr>
                      <a:r>
                        <a:rPr lang="en-US">
                          <a:solidFill>
                            <a:schemeClr val="dk1"/>
                          </a:solidFill>
                        </a:rPr>
                        <a:t>1/8/2023 8:45AM LST</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52</a:t>
                      </a:r>
                      <a:endParaRPr/>
                    </a:p>
                  </a:txBody>
                  <a:tcPr marT="91425" marB="91425" marR="91425" marL="91425"/>
                </a:tc>
                <a:tc>
                  <a:txBody>
                    <a:bodyPr/>
                    <a:lstStyle/>
                    <a:p>
                      <a:pPr indent="0" lvl="0" marL="0" rtl="0" algn="l">
                        <a:spcBef>
                          <a:spcPts val="0"/>
                        </a:spcBef>
                        <a:spcAft>
                          <a:spcPts val="0"/>
                        </a:spcAft>
                        <a:buNone/>
                      </a:pPr>
                      <a:r>
                        <a:rPr lang="en-US"/>
                        <a:t>37</a:t>
                      </a:r>
                      <a:endParaRPr/>
                    </a:p>
                  </a:txBody>
                  <a:tcPr marT="91425" marB="91425" marR="91425" marL="91425"/>
                </a:tc>
                <a:tc>
                  <a:txBody>
                    <a:bodyPr/>
                    <a:lstStyle/>
                    <a:p>
                      <a:pPr indent="0" lvl="0" marL="0" rtl="0" algn="l">
                        <a:spcBef>
                          <a:spcPts val="0"/>
                        </a:spcBef>
                        <a:spcAft>
                          <a:spcPts val="0"/>
                        </a:spcAft>
                        <a:buNone/>
                      </a:pPr>
                      <a:r>
                        <a:rPr lang="en-US"/>
                        <a:t>905.6</a:t>
                      </a:r>
                      <a:endParaRPr/>
                    </a:p>
                  </a:txBody>
                  <a:tcPr marT="91425" marB="91425" marR="91425" marL="91425"/>
                </a:tc>
                <a:tc>
                  <a:txBody>
                    <a:bodyPr/>
                    <a:lstStyle/>
                    <a:p>
                      <a:pPr indent="0" lvl="0" marL="0" rtl="0" algn="l">
                        <a:spcBef>
                          <a:spcPts val="0"/>
                        </a:spcBef>
                        <a:spcAft>
                          <a:spcPts val="0"/>
                        </a:spcAft>
                        <a:buNone/>
                      </a:pPr>
                      <a:r>
                        <a:rPr lang="en-US"/>
                        <a:t>2.0</a:t>
                      </a:r>
                      <a:endParaRPr/>
                    </a:p>
                  </a:txBody>
                  <a:tcPr marT="91425" marB="91425" marR="91425" marL="91425"/>
                </a:tc>
                <a:tc>
                  <a:txBody>
                    <a:bodyPr/>
                    <a:lstStyle/>
                    <a:p>
                      <a:pPr indent="0" lvl="0" marL="0" rtl="0" algn="l">
                        <a:spcBef>
                          <a:spcPts val="0"/>
                        </a:spcBef>
                        <a:spcAft>
                          <a:spcPts val="0"/>
                        </a:spcAft>
                        <a:buNone/>
                      </a:pPr>
                      <a:r>
                        <a:rPr lang="en-US"/>
                        <a:t>170</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2022-06-30T16:28:15Z</dcterms:created>
  <dc:creator>Rachael Czechowskyj</dc:creator>
</cp:coreProperties>
</file>